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99" r:id="rId2"/>
    <p:sldId id="381" r:id="rId3"/>
    <p:sldId id="267" r:id="rId4"/>
    <p:sldId id="383" r:id="rId5"/>
    <p:sldId id="384" r:id="rId6"/>
    <p:sldId id="385" r:id="rId7"/>
    <p:sldId id="386" r:id="rId8"/>
    <p:sldId id="387" r:id="rId9"/>
    <p:sldId id="388" r:id="rId10"/>
    <p:sldId id="389" r:id="rId11"/>
    <p:sldId id="390" r:id="rId12"/>
    <p:sldId id="295" r:id="rId13"/>
    <p:sldId id="324" r:id="rId14"/>
    <p:sldId id="320" r:id="rId15"/>
    <p:sldId id="322" r:id="rId16"/>
    <p:sldId id="323" r:id="rId17"/>
    <p:sldId id="327" r:id="rId18"/>
    <p:sldId id="296" r:id="rId19"/>
    <p:sldId id="328" r:id="rId20"/>
    <p:sldId id="330" r:id="rId21"/>
    <p:sldId id="333" r:id="rId22"/>
    <p:sldId id="343" r:id="rId23"/>
    <p:sldId id="335" r:id="rId24"/>
    <p:sldId id="336" r:id="rId25"/>
    <p:sldId id="334" r:id="rId26"/>
    <p:sldId id="337" r:id="rId27"/>
    <p:sldId id="338" r:id="rId28"/>
    <p:sldId id="345" r:id="rId29"/>
    <p:sldId id="339" r:id="rId30"/>
    <p:sldId id="391" r:id="rId31"/>
    <p:sldId id="346" r:id="rId32"/>
    <p:sldId id="340" r:id="rId33"/>
    <p:sldId id="347" r:id="rId34"/>
    <p:sldId id="342" r:id="rId35"/>
    <p:sldId id="355" r:id="rId36"/>
    <p:sldId id="357" r:id="rId37"/>
    <p:sldId id="368" r:id="rId38"/>
    <p:sldId id="358" r:id="rId39"/>
    <p:sldId id="359" r:id="rId40"/>
    <p:sldId id="360" r:id="rId41"/>
    <p:sldId id="361" r:id="rId42"/>
    <p:sldId id="362" r:id="rId43"/>
    <p:sldId id="363" r:id="rId44"/>
    <p:sldId id="364" r:id="rId45"/>
    <p:sldId id="365" r:id="rId46"/>
    <p:sldId id="366" r:id="rId47"/>
    <p:sldId id="369" r:id="rId48"/>
    <p:sldId id="370" r:id="rId49"/>
    <p:sldId id="374" r:id="rId50"/>
    <p:sldId id="371" r:id="rId51"/>
    <p:sldId id="372" r:id="rId52"/>
    <p:sldId id="373" r:id="rId53"/>
    <p:sldId id="375" r:id="rId54"/>
    <p:sldId id="376" r:id="rId55"/>
    <p:sldId id="378" r:id="rId56"/>
    <p:sldId id="379" r:id="rId57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66"/>
    <a:srgbClr val="000099"/>
    <a:srgbClr val="006699"/>
    <a:srgbClr val="336699"/>
    <a:srgbClr val="990033"/>
    <a:srgbClr val="A50021"/>
    <a:srgbClr val="CC3300"/>
    <a:srgbClr val="FFFF00"/>
    <a:srgbClr val="99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32787"/>
    <p:restoredTop sz="99296" autoAdjust="0"/>
  </p:normalViewPr>
  <p:slideViewPr>
    <p:cSldViewPr>
      <p:cViewPr>
        <p:scale>
          <a:sx n="91" d="100"/>
          <a:sy n="91" d="100"/>
        </p:scale>
        <p:origin x="-2364" y="-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Office_Excel1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Office_Excel211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Office_Excel311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Office_Excel2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cs-CZ"/>
  <c:chart>
    <c:autoTitleDeleted val="1"/>
    <c:view3D>
      <c:rotX val="0"/>
      <c:hPercent val="100"/>
      <c:rotY val="60"/>
      <c:depthPercent val="100"/>
      <c:perspective val="54"/>
    </c:view3D>
    <c:floor>
      <c:spPr>
        <a:gradFill rotWithShape="0">
          <a:gsLst>
            <a:gs pos="0">
              <a:srgbClr val="C0C0C0"/>
            </a:gs>
            <a:gs pos="100000">
              <a:srgbClr val="FFFFFF"/>
            </a:gs>
          </a:gsLst>
          <a:lin ang="5400000" scaled="1"/>
        </a:gradFill>
        <a:ln w="12700">
          <a:solidFill>
            <a:srgbClr val="C0C0C0"/>
          </a:solidFill>
          <a:prstDash val="solid"/>
        </a:ln>
      </c:spPr>
    </c:floor>
    <c:sideWall>
      <c:spPr>
        <a:solidFill>
          <a:schemeClr val="bg1">
            <a:lumMod val="75000"/>
          </a:schemeClr>
        </a:solidFill>
        <a:ln w="12700">
          <a:solidFill>
            <a:srgbClr val="CCFFCC"/>
          </a:solidFill>
          <a:prstDash val="solid"/>
        </a:ln>
      </c:spPr>
    </c:sideWall>
    <c:backWall>
      <c:spPr>
        <a:solidFill>
          <a:schemeClr val="bg1">
            <a:lumMod val="75000"/>
          </a:schemeClr>
        </a:solidFill>
        <a:ln w="12700">
          <a:solidFill>
            <a:srgbClr val="CCFFCC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4.1269841269841276E-2"/>
          <c:y val="2.1582733812949652E-2"/>
          <c:w val="0.81111111111111112"/>
          <c:h val="0.7985611510791365"/>
        </c:manualLayout>
      </c:layout>
      <c:bar3DChart>
        <c:barDir val="col"/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AIDS</c:v>
                </c:pt>
              </c:strCache>
            </c:strRef>
          </c:tx>
          <c:spPr>
            <a:solidFill>
              <a:srgbClr val="000000"/>
            </a:solidFill>
            <a:ln w="15874">
              <a:solidFill>
                <a:schemeClr val="tx1"/>
              </a:solidFill>
              <a:prstDash val="solid"/>
            </a:ln>
          </c:spPr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General</c:formatCode>
                <c:ptCount val="1"/>
              </c:numCache>
            </c:numRef>
          </c:val>
        </c:ser>
        <c:ser>
          <c:idx val="6"/>
          <c:order val="1"/>
          <c:tx>
            <c:strRef>
              <c:f>Sheet1!$A$3</c:f>
              <c:strCache>
                <c:ptCount val="1"/>
                <c:pt idx="0">
                  <c:v>Ca prsníka</c:v>
                </c:pt>
              </c:strCache>
            </c:strRef>
          </c:tx>
          <c:spPr>
            <a:solidFill>
              <a:srgbClr val="0066CC"/>
            </a:solidFill>
            <a:ln w="15874">
              <a:solidFill>
                <a:schemeClr val="tx1"/>
              </a:solidFill>
              <a:prstDash val="solid"/>
            </a:ln>
          </c:spPr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General</c:formatCode>
                <c:ptCount val="1"/>
              </c:numCache>
            </c:numRef>
          </c:val>
        </c:ser>
        <c:ser>
          <c:idx val="5"/>
          <c:order val="2"/>
          <c:tx>
            <c:strRef>
              <c:f>Sheet1!$A$4</c:f>
              <c:strCache>
                <c:ptCount val="1"/>
                <c:pt idx="0">
                  <c:v>Ca colon</c:v>
                </c:pt>
              </c:strCache>
            </c:strRef>
          </c:tx>
          <c:spPr>
            <a:solidFill>
              <a:srgbClr val="969696"/>
            </a:solidFill>
            <a:ln w="15874">
              <a:solidFill>
                <a:schemeClr val="tx1"/>
              </a:solidFill>
              <a:prstDash val="solid"/>
            </a:ln>
          </c:spPr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Sheet1!$B$4:$B$4</c:f>
              <c:numCache>
                <c:formatCode>General</c:formatCode>
                <c:ptCount val="1"/>
              </c:numCache>
            </c:numRef>
          </c:val>
        </c:ser>
        <c:ser>
          <c:idx val="1"/>
          <c:order val="3"/>
          <c:tx>
            <c:strRef>
              <c:f>Sheet1!$A$5</c:f>
              <c:strCache>
                <c:ptCount val="1"/>
                <c:pt idx="0">
                  <c:v>Ca pľúc</c:v>
                </c:pt>
              </c:strCache>
            </c:strRef>
          </c:tx>
          <c:spPr>
            <a:solidFill>
              <a:schemeClr val="accent2"/>
            </a:solidFill>
            <a:ln w="15874">
              <a:solidFill>
                <a:schemeClr val="tx1"/>
              </a:solidFill>
              <a:prstDash val="solid"/>
            </a:ln>
          </c:spPr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Sheet1!$B$5:$B$5</c:f>
              <c:numCache>
                <c:formatCode>General</c:formatCode>
                <c:ptCount val="1"/>
              </c:numCache>
            </c:numRef>
          </c:val>
        </c:ser>
        <c:ser>
          <c:idx val="2"/>
          <c:order val="4"/>
          <c:tx>
            <c:strRef>
              <c:f>Sheet1!$A$6</c:f>
              <c:strCache>
                <c:ptCount val="1"/>
                <c:pt idx="0">
                  <c:v>AIM</c:v>
                </c:pt>
              </c:strCache>
            </c:strRef>
          </c:tx>
          <c:spPr>
            <a:solidFill>
              <a:srgbClr val="FFFF00"/>
            </a:solidFill>
            <a:ln w="15874">
              <a:solidFill>
                <a:schemeClr val="tx1"/>
              </a:solidFill>
              <a:prstDash val="solid"/>
            </a:ln>
          </c:spPr>
          <c:invertIfNegative val="1"/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Sheet1!$B$6:$B$6</c:f>
              <c:numCache>
                <c:formatCode>General</c:formatCode>
                <c:ptCount val="1"/>
              </c:numCache>
            </c:numRef>
          </c:val>
        </c:ser>
        <c:ser>
          <c:idx val="3"/>
          <c:order val="5"/>
          <c:tx>
            <c:strRef>
              <c:f>Sheet1!$A$7</c:f>
              <c:strCache>
                <c:ptCount val="1"/>
                <c:pt idx="0">
                  <c:v>Těžká sepse</c:v>
                </c:pt>
              </c:strCache>
            </c:strRef>
          </c:tx>
          <c:spPr>
            <a:solidFill>
              <a:srgbClr val="FF0000"/>
            </a:solidFill>
            <a:ln w="15874">
              <a:solidFill>
                <a:schemeClr val="tx1"/>
              </a:solidFill>
              <a:prstDash val="solid"/>
            </a:ln>
          </c:spPr>
          <c:invertIfNegative val="1"/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Sheet1!$B$7:$B$7</c:f>
              <c:numCache>
                <c:formatCode>General</c:formatCode>
                <c:ptCount val="1"/>
                <c:pt idx="0">
                  <c:v>215000</c:v>
                </c:pt>
              </c:numCache>
            </c:numRef>
          </c:val>
        </c:ser>
        <c:shape val="box"/>
        <c:axId val="111514368"/>
        <c:axId val="111515904"/>
        <c:axId val="89007872"/>
      </c:bar3DChart>
      <c:catAx>
        <c:axId val="111514368"/>
        <c:scaling>
          <c:orientation val="minMax"/>
        </c:scaling>
        <c:axPos val="b"/>
        <c:numFmt formatCode="General" sourceLinked="1"/>
        <c:tickLblPos val="low"/>
        <c:spPr>
          <a:ln w="396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250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cs-CZ"/>
          </a:p>
        </c:txPr>
        <c:crossAx val="111515904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111515904"/>
        <c:scaling>
          <c:orientation val="minMax"/>
        </c:scaling>
        <c:axPos val="r"/>
        <c:numFmt formatCode="General" sourceLinked="1"/>
        <c:tickLblPos val="nextTo"/>
        <c:spPr>
          <a:ln w="396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cs-CZ"/>
          </a:p>
        </c:txPr>
        <c:crossAx val="111514368"/>
        <c:crosses val="max"/>
        <c:crossBetween val="between"/>
      </c:valAx>
      <c:serAx>
        <c:axId val="89007872"/>
        <c:scaling>
          <c:orientation val="minMax"/>
        </c:scaling>
        <c:axPos val="b"/>
        <c:numFmt formatCode="General" sourceLinked="1"/>
        <c:tickLblPos val="low"/>
        <c:spPr>
          <a:ln w="396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cs-CZ"/>
          </a:p>
        </c:txPr>
        <c:crossAx val="111515904"/>
        <c:crosses val="autoZero"/>
        <c:tickLblSkip val="1"/>
        <c:tickMarkSkip val="1"/>
      </c:serAx>
      <c:spPr>
        <a:noFill/>
        <a:ln w="31748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2250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cs-CZ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cs-CZ"/>
  <c:chart>
    <c:autoTitleDeleted val="1"/>
    <c:view3D>
      <c:rotX val="0"/>
      <c:hPercent val="100"/>
      <c:rotY val="60"/>
      <c:depthPercent val="100"/>
      <c:perspective val="54"/>
    </c:view3D>
    <c:floor>
      <c:spPr>
        <a:gradFill rotWithShape="0">
          <a:gsLst>
            <a:gs pos="0">
              <a:srgbClr val="C0C0C0"/>
            </a:gs>
            <a:gs pos="100000">
              <a:srgbClr val="FFFFFF"/>
            </a:gs>
          </a:gsLst>
          <a:lin ang="5400000" scaled="1"/>
        </a:gradFill>
        <a:ln w="12700">
          <a:solidFill>
            <a:srgbClr val="C0C0C0"/>
          </a:solidFill>
          <a:prstDash val="solid"/>
        </a:ln>
      </c:spPr>
    </c:floor>
    <c:sideWall>
      <c:spPr>
        <a:solidFill>
          <a:schemeClr val="bg1">
            <a:lumMod val="75000"/>
          </a:schemeClr>
        </a:solidFill>
        <a:ln w="12700">
          <a:solidFill>
            <a:srgbClr val="CCFFCC"/>
          </a:solidFill>
          <a:prstDash val="solid"/>
        </a:ln>
      </c:spPr>
    </c:sideWall>
    <c:backWall>
      <c:spPr>
        <a:solidFill>
          <a:schemeClr val="bg1">
            <a:lumMod val="75000"/>
          </a:schemeClr>
        </a:solidFill>
        <a:ln w="12700">
          <a:solidFill>
            <a:srgbClr val="CCFFCC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4.1269841269841276E-2"/>
          <c:y val="2.1582733812949652E-2"/>
          <c:w val="0.81111111111111112"/>
          <c:h val="0.7985611510791365"/>
        </c:manualLayout>
      </c:layout>
      <c:bar3DChart>
        <c:barDir val="col"/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AIDS</c:v>
                </c:pt>
              </c:strCache>
            </c:strRef>
          </c:tx>
          <c:spPr>
            <a:solidFill>
              <a:srgbClr val="000000"/>
            </a:solidFill>
            <a:ln w="15874">
              <a:solidFill>
                <a:schemeClr val="tx1"/>
              </a:solidFill>
              <a:prstDash val="solid"/>
            </a:ln>
          </c:spPr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General</c:formatCode>
                <c:ptCount val="1"/>
                <c:pt idx="0">
                  <c:v>13426</c:v>
                </c:pt>
              </c:numCache>
            </c:numRef>
          </c:val>
        </c:ser>
        <c:ser>
          <c:idx val="6"/>
          <c:order val="1"/>
          <c:tx>
            <c:strRef>
              <c:f>Sheet1!$A$3</c:f>
              <c:strCache>
                <c:ptCount val="1"/>
                <c:pt idx="0">
                  <c:v>Ca prsníku</c:v>
                </c:pt>
              </c:strCache>
            </c:strRef>
          </c:tx>
          <c:spPr>
            <a:solidFill>
              <a:srgbClr val="008000"/>
            </a:solidFill>
            <a:ln w="15874">
              <a:solidFill>
                <a:schemeClr val="tx1"/>
              </a:solidFill>
              <a:prstDash val="solid"/>
            </a:ln>
          </c:spPr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General</c:formatCode>
                <c:ptCount val="1"/>
                <c:pt idx="0">
                  <c:v>42000</c:v>
                </c:pt>
              </c:numCache>
            </c:numRef>
          </c:val>
        </c:ser>
        <c:ser>
          <c:idx val="5"/>
          <c:order val="2"/>
          <c:tx>
            <c:strRef>
              <c:f>Sheet1!$A$4</c:f>
              <c:strCache>
                <c:ptCount val="1"/>
                <c:pt idx="0">
                  <c:v>Ca colon</c:v>
                </c:pt>
              </c:strCache>
            </c:strRef>
          </c:tx>
          <c:spPr>
            <a:solidFill>
              <a:srgbClr val="008000"/>
            </a:solidFill>
            <a:ln w="15874">
              <a:solidFill>
                <a:schemeClr val="tx1"/>
              </a:solidFill>
              <a:prstDash val="solid"/>
            </a:ln>
          </c:spPr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Sheet1!$B$4:$B$4</c:f>
              <c:numCache>
                <c:formatCode>General</c:formatCode>
                <c:ptCount val="1"/>
                <c:pt idx="0">
                  <c:v>57000</c:v>
                </c:pt>
              </c:numCache>
            </c:numRef>
          </c:val>
        </c:ser>
        <c:ser>
          <c:idx val="1"/>
          <c:order val="3"/>
          <c:tx>
            <c:strRef>
              <c:f>Sheet1!$A$5</c:f>
              <c:strCache>
                <c:ptCount val="1"/>
                <c:pt idx="0">
                  <c:v>Ca plic</c:v>
                </c:pt>
              </c:strCache>
            </c:strRef>
          </c:tx>
          <c:spPr>
            <a:solidFill>
              <a:srgbClr val="008000"/>
            </a:solidFill>
            <a:ln w="15874">
              <a:solidFill>
                <a:schemeClr val="tx1"/>
              </a:solidFill>
              <a:prstDash val="solid"/>
            </a:ln>
          </c:spPr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Sheet1!$B$5:$B$5</c:f>
              <c:numCache>
                <c:formatCode>#,##0</c:formatCode>
                <c:ptCount val="1"/>
                <c:pt idx="0">
                  <c:v>156000</c:v>
                </c:pt>
              </c:numCache>
            </c:numRef>
          </c:val>
        </c:ser>
        <c:ser>
          <c:idx val="2"/>
          <c:order val="4"/>
          <c:tx>
            <c:strRef>
              <c:f>Sheet1!$A$6</c:f>
              <c:strCache>
                <c:ptCount val="1"/>
                <c:pt idx="0">
                  <c:v>AIM</c:v>
                </c:pt>
              </c:strCache>
            </c:strRef>
          </c:tx>
          <c:spPr>
            <a:solidFill>
              <a:srgbClr val="FFFF00"/>
            </a:solidFill>
            <a:ln w="15874">
              <a:solidFill>
                <a:schemeClr val="tx1"/>
              </a:solidFill>
              <a:prstDash val="solid"/>
            </a:ln>
          </c:spPr>
          <c:invertIfNegative val="1"/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Sheet1!$B$6:$B$6</c:f>
              <c:numCache>
                <c:formatCode>General</c:formatCode>
                <c:ptCount val="1"/>
                <c:pt idx="0">
                  <c:v>193000</c:v>
                </c:pt>
              </c:numCache>
            </c:numRef>
          </c:val>
        </c:ser>
        <c:ser>
          <c:idx val="3"/>
          <c:order val="5"/>
          <c:tx>
            <c:strRef>
              <c:f>Sheet1!$A$7</c:f>
              <c:strCache>
                <c:ptCount val="1"/>
                <c:pt idx="0">
                  <c:v>Těžká sepse</c:v>
                </c:pt>
              </c:strCache>
            </c:strRef>
          </c:tx>
          <c:spPr>
            <a:solidFill>
              <a:srgbClr val="FF0000"/>
            </a:solidFill>
            <a:ln w="15874">
              <a:solidFill>
                <a:schemeClr val="tx1"/>
              </a:solidFill>
              <a:prstDash val="solid"/>
            </a:ln>
          </c:spPr>
          <c:invertIfNegative val="1"/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Sheet1!$B$7:$B$7</c:f>
              <c:numCache>
                <c:formatCode>General</c:formatCode>
                <c:ptCount val="1"/>
                <c:pt idx="0">
                  <c:v>215000</c:v>
                </c:pt>
              </c:numCache>
            </c:numRef>
          </c:val>
        </c:ser>
        <c:shape val="box"/>
        <c:axId val="112262528"/>
        <c:axId val="112993408"/>
        <c:axId val="89316416"/>
      </c:bar3DChart>
      <c:catAx>
        <c:axId val="112262528"/>
        <c:scaling>
          <c:orientation val="minMax"/>
        </c:scaling>
        <c:axPos val="b"/>
        <c:numFmt formatCode="General" sourceLinked="1"/>
        <c:tickLblPos val="low"/>
        <c:spPr>
          <a:ln w="396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250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cs-CZ"/>
          </a:p>
        </c:txPr>
        <c:crossAx val="112993408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112993408"/>
        <c:scaling>
          <c:orientation val="minMax"/>
        </c:scaling>
        <c:axPos val="r"/>
        <c:numFmt formatCode="General" sourceLinked="1"/>
        <c:tickLblPos val="nextTo"/>
        <c:spPr>
          <a:ln w="396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cs-CZ"/>
          </a:p>
        </c:txPr>
        <c:crossAx val="112262528"/>
        <c:crosses val="max"/>
        <c:crossBetween val="between"/>
      </c:valAx>
      <c:serAx>
        <c:axId val="89316416"/>
        <c:scaling>
          <c:orientation val="minMax"/>
        </c:scaling>
        <c:axPos val="b"/>
        <c:numFmt formatCode="General" sourceLinked="1"/>
        <c:tickLblPos val="low"/>
        <c:spPr>
          <a:ln w="396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cs-CZ"/>
          </a:p>
        </c:txPr>
        <c:crossAx val="112993408"/>
        <c:crosses val="autoZero"/>
        <c:tickLblSkip val="1"/>
        <c:tickMarkSkip val="1"/>
      </c:serAx>
      <c:spPr>
        <a:noFill/>
        <a:ln w="31748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2250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cs-CZ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cs-CZ"/>
  <c:chart>
    <c:autoTitleDeleted val="1"/>
    <c:view3D>
      <c:rotX val="0"/>
      <c:hPercent val="100"/>
      <c:rotY val="60"/>
      <c:depthPercent val="100"/>
      <c:perspective val="54"/>
    </c:view3D>
    <c:floor>
      <c:spPr>
        <a:gradFill rotWithShape="0">
          <a:gsLst>
            <a:gs pos="0">
              <a:srgbClr val="C0C0C0"/>
            </a:gs>
            <a:gs pos="100000">
              <a:srgbClr val="FFFFFF"/>
            </a:gs>
          </a:gsLst>
          <a:lin ang="5400000" scaled="1"/>
        </a:gradFill>
        <a:ln w="12700">
          <a:solidFill>
            <a:srgbClr val="C0C0C0"/>
          </a:solidFill>
          <a:prstDash val="solid"/>
        </a:ln>
      </c:spPr>
    </c:floor>
    <c:sideWall>
      <c:spPr>
        <a:solidFill>
          <a:schemeClr val="bg1">
            <a:lumMod val="75000"/>
          </a:schemeClr>
        </a:solidFill>
        <a:ln w="12700">
          <a:solidFill>
            <a:srgbClr val="CCFFCC"/>
          </a:solidFill>
          <a:prstDash val="solid"/>
        </a:ln>
      </c:spPr>
    </c:sideWall>
    <c:backWall>
      <c:spPr>
        <a:solidFill>
          <a:schemeClr val="bg1">
            <a:lumMod val="75000"/>
          </a:schemeClr>
        </a:solidFill>
        <a:ln w="12700">
          <a:solidFill>
            <a:srgbClr val="CCFFCC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4.1269841269841276E-2"/>
          <c:y val="2.1582733812949652E-2"/>
          <c:w val="0.81111111111111112"/>
          <c:h val="0.7985611510791365"/>
        </c:manualLayout>
      </c:layout>
      <c:bar3DChart>
        <c:barDir val="col"/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AIDS</c:v>
                </c:pt>
              </c:strCache>
            </c:strRef>
          </c:tx>
          <c:spPr>
            <a:solidFill>
              <a:srgbClr val="000000"/>
            </a:solidFill>
            <a:ln w="15874">
              <a:solidFill>
                <a:schemeClr val="tx1"/>
              </a:solidFill>
              <a:prstDash val="solid"/>
            </a:ln>
          </c:spPr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General</c:formatCode>
                <c:ptCount val="1"/>
                <c:pt idx="0">
                  <c:v>200000</c:v>
                </c:pt>
              </c:numCache>
            </c:numRef>
          </c:val>
        </c:ser>
        <c:ser>
          <c:idx val="6"/>
          <c:order val="1"/>
          <c:tx>
            <c:strRef>
              <c:f>Sheet1!$A$3</c:f>
              <c:strCache>
                <c:ptCount val="1"/>
                <c:pt idx="0">
                  <c:v>Ca prsníku</c:v>
                </c:pt>
              </c:strCache>
            </c:strRef>
          </c:tx>
          <c:spPr>
            <a:solidFill>
              <a:srgbClr val="008000"/>
            </a:solidFill>
            <a:ln w="15874">
              <a:solidFill>
                <a:schemeClr val="tx1"/>
              </a:solidFill>
              <a:prstDash val="solid"/>
            </a:ln>
          </c:spPr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General</c:formatCode>
                <c:ptCount val="1"/>
                <c:pt idx="0">
                  <c:v>80000</c:v>
                </c:pt>
              </c:numCache>
            </c:numRef>
          </c:val>
        </c:ser>
        <c:ser>
          <c:idx val="5"/>
          <c:order val="2"/>
          <c:tx>
            <c:strRef>
              <c:f>Sheet1!$A$4</c:f>
              <c:strCache>
                <c:ptCount val="1"/>
                <c:pt idx="0">
                  <c:v>Ca colon</c:v>
                </c:pt>
              </c:strCache>
            </c:strRef>
          </c:tx>
          <c:spPr>
            <a:solidFill>
              <a:srgbClr val="008000"/>
            </a:solidFill>
            <a:ln w="15874">
              <a:solidFill>
                <a:schemeClr val="tx1"/>
              </a:solidFill>
              <a:prstDash val="solid"/>
            </a:ln>
          </c:spPr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Sheet1!$B$4:$B$4</c:f>
              <c:numCache>
                <c:formatCode>General</c:formatCode>
                <c:ptCount val="1"/>
                <c:pt idx="0">
                  <c:v>90000</c:v>
                </c:pt>
              </c:numCache>
            </c:numRef>
          </c:val>
        </c:ser>
        <c:ser>
          <c:idx val="1"/>
          <c:order val="3"/>
          <c:tx>
            <c:strRef>
              <c:f>Sheet1!$A$5</c:f>
              <c:strCache>
                <c:ptCount val="1"/>
                <c:pt idx="0">
                  <c:v>Ca plic</c:v>
                </c:pt>
              </c:strCache>
            </c:strRef>
          </c:tx>
          <c:spPr>
            <a:solidFill>
              <a:srgbClr val="008000"/>
            </a:solidFill>
            <a:ln w="15874">
              <a:solidFill>
                <a:schemeClr val="tx1"/>
              </a:solidFill>
              <a:prstDash val="solid"/>
            </a:ln>
          </c:spPr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Sheet1!$B$5:$B$5</c:f>
              <c:numCache>
                <c:formatCode>#,##0</c:formatCode>
                <c:ptCount val="1"/>
                <c:pt idx="0">
                  <c:v>110000</c:v>
                </c:pt>
              </c:numCache>
            </c:numRef>
          </c:val>
        </c:ser>
        <c:ser>
          <c:idx val="2"/>
          <c:order val="4"/>
          <c:tx>
            <c:strRef>
              <c:f>Sheet1!$A$6</c:f>
              <c:strCache>
                <c:ptCount val="1"/>
                <c:pt idx="0">
                  <c:v>AIM</c:v>
                </c:pt>
              </c:strCache>
            </c:strRef>
          </c:tx>
          <c:spPr>
            <a:solidFill>
              <a:srgbClr val="FFFF00"/>
            </a:solidFill>
            <a:ln w="15874">
              <a:solidFill>
                <a:schemeClr val="tx1"/>
              </a:solidFill>
              <a:prstDash val="solid"/>
            </a:ln>
          </c:spPr>
          <c:invertIfNegative val="1"/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Sheet1!$B$6:$B$6</c:f>
              <c:numCache>
                <c:formatCode>General</c:formatCode>
                <c:ptCount val="1"/>
                <c:pt idx="0">
                  <c:v>85000</c:v>
                </c:pt>
              </c:numCache>
            </c:numRef>
          </c:val>
        </c:ser>
        <c:ser>
          <c:idx val="3"/>
          <c:order val="5"/>
          <c:tx>
            <c:strRef>
              <c:f>Sheet1!$A$7</c:f>
              <c:strCache>
                <c:ptCount val="1"/>
                <c:pt idx="0">
                  <c:v>Sepse</c:v>
                </c:pt>
              </c:strCache>
            </c:strRef>
          </c:tx>
          <c:spPr>
            <a:solidFill>
              <a:srgbClr val="FF0000"/>
            </a:solidFill>
            <a:ln w="15874">
              <a:solidFill>
                <a:schemeClr val="tx1"/>
              </a:solidFill>
              <a:prstDash val="solid"/>
            </a:ln>
          </c:spPr>
          <c:invertIfNegative val="1"/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Sheet1!$B$7:$B$7</c:f>
              <c:numCache>
                <c:formatCode>General</c:formatCode>
                <c:ptCount val="1"/>
                <c:pt idx="0">
                  <c:v>30000</c:v>
                </c:pt>
              </c:numCache>
            </c:numRef>
          </c:val>
        </c:ser>
        <c:shape val="box"/>
        <c:axId val="113109248"/>
        <c:axId val="130293760"/>
        <c:axId val="107503616"/>
      </c:bar3DChart>
      <c:catAx>
        <c:axId val="113109248"/>
        <c:scaling>
          <c:orientation val="minMax"/>
        </c:scaling>
        <c:axPos val="b"/>
        <c:numFmt formatCode="General" sourceLinked="1"/>
        <c:tickLblPos val="low"/>
        <c:spPr>
          <a:ln w="396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250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cs-CZ"/>
          </a:p>
        </c:txPr>
        <c:crossAx val="130293760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130293760"/>
        <c:scaling>
          <c:orientation val="minMax"/>
          <c:max val="250000"/>
        </c:scaling>
        <c:axPos val="r"/>
        <c:numFmt formatCode="General" sourceLinked="1"/>
        <c:tickLblPos val="nextTo"/>
        <c:spPr>
          <a:ln w="396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cs-CZ"/>
          </a:p>
        </c:txPr>
        <c:crossAx val="113109248"/>
        <c:crosses val="max"/>
        <c:crossBetween val="between"/>
      </c:valAx>
      <c:serAx>
        <c:axId val="107503616"/>
        <c:scaling>
          <c:orientation val="minMax"/>
        </c:scaling>
        <c:axPos val="b"/>
        <c:numFmt formatCode="General" sourceLinked="1"/>
        <c:tickLblPos val="low"/>
        <c:spPr>
          <a:ln w="396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cs-CZ"/>
          </a:p>
        </c:txPr>
        <c:crossAx val="130293760"/>
        <c:crosses val="autoZero"/>
        <c:tickLblSkip val="1"/>
        <c:tickMarkSkip val="1"/>
      </c:serAx>
      <c:spPr>
        <a:noFill/>
        <a:ln w="31748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2250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cs-CZ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cs-CZ"/>
  <c:chart>
    <c:autoTitleDeleted val="1"/>
    <c:view3D>
      <c:rotX val="0"/>
      <c:rotY val="0"/>
      <c:rAngAx val="1"/>
    </c:view3D>
    <c:floor>
      <c:spPr>
        <a:solidFill>
          <a:schemeClr val="tx1">
            <a:lumMod val="65000"/>
            <a:lumOff val="35000"/>
          </a:schemeClr>
        </a:solidFill>
      </c:spPr>
    </c:floor>
    <c:sideWall>
      <c:spPr>
        <a:noFill/>
      </c:spPr>
    </c:sideWall>
    <c:backWall>
      <c:spPr>
        <a:noFill/>
      </c:spPr>
    </c:backWall>
    <c:plotArea>
      <c:layout>
        <c:manualLayout>
          <c:layoutTarget val="inner"/>
          <c:xMode val="edge"/>
          <c:yMode val="edge"/>
          <c:x val="0.12481133122367613"/>
          <c:y val="7.5561401690493094E-2"/>
          <c:w val="0.87518866877632351"/>
          <c:h val="0.62352193253074051"/>
        </c:manualLayout>
      </c:layout>
      <c:bar3DChart>
        <c:barDir val="col"/>
        <c:grouping val="clustered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dPt>
            <c:idx val="0"/>
            <c:spPr>
              <a:solidFill>
                <a:srgbClr val="C00000"/>
              </a:solidFill>
            </c:spPr>
          </c:dPt>
          <c:dPt>
            <c:idx val="4"/>
            <c:spPr>
              <a:solidFill>
                <a:srgbClr val="660066"/>
              </a:solidFill>
            </c:spPr>
          </c:dPt>
          <c:dPt>
            <c:idx val="5"/>
            <c:spPr>
              <a:solidFill>
                <a:srgbClr val="660066"/>
              </a:solidFill>
            </c:spPr>
          </c:dPt>
          <c:cat>
            <c:strRef>
              <c:f>List1!$A$2:$A$7</c:f>
              <c:strCache>
                <c:ptCount val="6"/>
                <c:pt idx="0">
                  <c:v>do 30 min</c:v>
                </c:pt>
                <c:pt idx="1">
                  <c:v>6 hod</c:v>
                </c:pt>
                <c:pt idx="2">
                  <c:v>12 hod</c:v>
                </c:pt>
                <c:pt idx="3">
                  <c:v>12-24 hod</c:v>
                </c:pt>
                <c:pt idx="4">
                  <c:v>po 24 hod</c:v>
                </c:pt>
                <c:pt idx="5">
                  <c:v>po 36 hod</c:v>
                </c:pt>
              </c:strCache>
            </c:strRef>
          </c:cat>
          <c:val>
            <c:numRef>
              <c:f>List1!$B$2:$B$7</c:f>
              <c:numCache>
                <c:formatCode>General</c:formatCode>
                <c:ptCount val="6"/>
                <c:pt idx="0">
                  <c:v>0.81</c:v>
                </c:pt>
                <c:pt idx="1">
                  <c:v>0.48000000000000032</c:v>
                </c:pt>
                <c:pt idx="2">
                  <c:v>0.35000000000000031</c:v>
                </c:pt>
                <c:pt idx="3">
                  <c:v>0.25</c:v>
                </c:pt>
                <c:pt idx="4">
                  <c:v>0.18000000000000024</c:v>
                </c:pt>
                <c:pt idx="5">
                  <c:v>9.0000000000000066E-2</c:v>
                </c:pt>
              </c:numCache>
            </c:numRef>
          </c:val>
        </c:ser>
        <c:shape val="cylinder"/>
        <c:axId val="135893760"/>
        <c:axId val="135895296"/>
        <c:axId val="0"/>
      </c:bar3DChart>
      <c:catAx>
        <c:axId val="135893760"/>
        <c:scaling>
          <c:orientation val="minMax"/>
        </c:scaling>
        <c:axPos val="b"/>
        <c:tickLblPos val="nextTo"/>
        <c:txPr>
          <a:bodyPr/>
          <a:lstStyle/>
          <a:p>
            <a:pPr>
              <a:defRPr sz="1800">
                <a:latin typeface="Calibri" pitchFamily="34" charset="0"/>
              </a:defRPr>
            </a:pPr>
            <a:endParaRPr lang="cs-CZ"/>
          </a:p>
        </c:txPr>
        <c:crossAx val="135895296"/>
        <c:crosses val="autoZero"/>
        <c:auto val="1"/>
        <c:lblAlgn val="ctr"/>
        <c:lblOffset val="100"/>
      </c:catAx>
      <c:valAx>
        <c:axId val="135895296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2000">
                <a:latin typeface="Calibri" pitchFamily="34" charset="0"/>
              </a:defRPr>
            </a:pPr>
            <a:endParaRPr lang="cs-CZ"/>
          </a:p>
        </c:txPr>
        <c:crossAx val="135893760"/>
        <c:crosses val="autoZero"/>
        <c:crossBetween val="between"/>
      </c:valAx>
    </c:plotArea>
    <c:plotVisOnly val="1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cs-CZ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0D04B1-5CA3-4DDE-94F6-8FA3EC15690E}" type="datetimeFigureOut">
              <a:rPr lang="cs-CZ" smtClean="0"/>
              <a:pPr/>
              <a:t>16.11.2009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3E28B-02F3-4387-BB9F-98FA348F48C6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3B56C-7809-4E28-9DC1-55B6C0B63462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E0F0F-D370-4018-AF83-5D1E7047721E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52EE0B-9E46-45A4-BE9D-71853A86540C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F25D25-4AC9-4A42-BAB1-51CD15B775BA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FC8C59-2BEE-4BA8-8E79-977C5E0E1EE3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B3C268-C492-4FB9-97A5-786E8E3A0198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7478A8-4734-473E-9544-29A580E6FCA8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33152-BCB0-44E8-AA21-BDE52051FCB2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B461AB-BA89-436A-9F90-C7FC2E4E77D9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96DC2-65DF-490D-8D40-0565981045DD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E952A4-0A07-46BA-8CC2-3E25E1A1DF91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B1627A2-4A84-4EE1-9C98-0C5694E64B0F}" type="slidenum">
              <a:rPr lang="cs-CZ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bama.co.uk/images/Switzerland%20flag.gif&amp;imgrefurl=http://www.bama.co.uk/useful.htm&amp;h=329&amp;w=481&amp;sz=3&amp;tbnid=NlAbKP3vDq0J:&amp;tbnh=86&amp;tbnw=126&amp;hl=cs&amp;start=5&amp;prev=/images?q=Switzerland+flag&amp;svnum=10&amp;hl=cs&amp;lr=&amp;sa=G" TargetMode="External"/><Relationship Id="rId7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hyperlink" Target="http://images.google.com/imgres?imgurl=http://www.appliedlanguage.com/flags_of_the_world/medium_flag_of_slovakia.gif&amp;imgrefurl=http://www.appliedlanguage.com/flags_of_the_world/flag_of_slovakia.shtml&amp;h=151&amp;w=228&amp;sz=4&amp;tbnid=2sR97DT_mwQJ:&amp;tbnh=68&amp;tbnw=103&amp;hl=cs&amp;start=8&amp;prev=/images?q=Slovak+flag&amp;svnum=10&amp;hl=cs&amp;lr=" TargetMode="Externa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0275" y="0"/>
            <a:ext cx="313372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00034" y="2892508"/>
            <a:ext cx="592935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cs-CZ" sz="66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T</a:t>
            </a:r>
            <a:r>
              <a:rPr lang="cs-CZ" sz="66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ěžká sepse</a:t>
            </a:r>
            <a:endParaRPr lang="cs-CZ" sz="6600" b="1" dirty="0">
              <a:ln w="11430"/>
              <a:solidFill>
                <a:srgbClr val="00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5423" y="5429265"/>
            <a:ext cx="281573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357686" y="5756474"/>
            <a:ext cx="2357454" cy="492443"/>
          </a:xfrm>
          <a:prstGeom prst="rect">
            <a:avLst/>
          </a:prstGeom>
          <a:solidFill>
            <a:srgbClr val="336699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cs-CZ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Roman </a:t>
            </a:r>
            <a:r>
              <a:rPr lang="cs-CZ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Kula</a:t>
            </a:r>
            <a:endParaRPr lang="cs-CZ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88727"/>
            <a:ext cx="4786346" cy="49121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-285784" y="425215"/>
            <a:ext cx="4211409" cy="64633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 NÁS TRÁPÍ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ovéPole 16"/>
          <p:cNvSpPr txBox="1"/>
          <p:nvPr/>
        </p:nvSpPr>
        <p:spPr>
          <a:xfrm>
            <a:off x="4207372" y="900960"/>
            <a:ext cx="3365024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Úroveň povědomí </a:t>
            </a:r>
            <a:endParaRPr lang="cs-CZ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6000760" y="4000504"/>
            <a:ext cx="26025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www.csfps.cz</a:t>
            </a:r>
            <a:endParaRPr lang="cs-CZ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6274395" y="4579278"/>
            <a:ext cx="2353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… založeno 2003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-285784" y="425215"/>
            <a:ext cx="4211409" cy="64633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 NÁS TRÁPÍ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6" name="Obdélník 5"/>
          <p:cNvSpPr/>
          <p:nvPr/>
        </p:nvSpPr>
        <p:spPr>
          <a:xfrm>
            <a:off x="1928794" y="6000768"/>
            <a:ext cx="914400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3714744" y="5715016"/>
            <a:ext cx="107157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4643438" y="5715016"/>
            <a:ext cx="914400" cy="652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5214942" y="5643578"/>
            <a:ext cx="71438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TextovéPole 10"/>
          <p:cNvSpPr txBox="1"/>
          <p:nvPr/>
        </p:nvSpPr>
        <p:spPr>
          <a:xfrm>
            <a:off x="4207372" y="900960"/>
            <a:ext cx="3365024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 Úroveň povědomí </a:t>
            </a:r>
            <a:endParaRPr lang="cs-CZ" sz="320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4160885" y="887105"/>
            <a:ext cx="3571812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Znalost patogeneze </a:t>
            </a:r>
            <a:endParaRPr lang="cs-CZ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5" name="Přímá spojovací čára 34"/>
          <p:cNvCxnSpPr/>
          <p:nvPr/>
        </p:nvCxnSpPr>
        <p:spPr>
          <a:xfrm>
            <a:off x="9644098" y="20002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329862" y="2357430"/>
            <a:ext cx="881413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600" dirty="0" smtClean="0">
                <a:latin typeface="Arial" pitchFamily="34" charset="0"/>
                <a:cs typeface="Arial" pitchFamily="34" charset="0"/>
              </a:rPr>
              <a:t>... je sepse spojená s rozvojem dysfunkce </a:t>
            </a:r>
          </a:p>
          <a:p>
            <a:r>
              <a:rPr lang="cs-CZ" sz="2600" dirty="0" smtClean="0">
                <a:latin typeface="Arial" pitchFamily="34" charset="0"/>
                <a:cs typeface="Arial" pitchFamily="34" charset="0"/>
              </a:rPr>
              <a:t>    tzv. </a:t>
            </a:r>
            <a:r>
              <a:rPr lang="cs-CZ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„vzdálených orgánů“</a:t>
            </a: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cs-CZ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nebo orgánových systémů</a:t>
            </a:r>
            <a:endParaRPr lang="cs-CZ" sz="2600" u="sng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600" dirty="0" smtClean="0">
                <a:latin typeface="Arial" pitchFamily="34" charset="0"/>
                <a:cs typeface="Arial" pitchFamily="34" charset="0"/>
              </a:rPr>
              <a:t>    </a:t>
            </a:r>
            <a:endParaRPr lang="cs-CZ" sz="26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-285784" y="425215"/>
            <a:ext cx="3621504" cy="646331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Těžká sepse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5" name="Přímá spojovací čára 34"/>
          <p:cNvCxnSpPr/>
          <p:nvPr/>
        </p:nvCxnSpPr>
        <p:spPr>
          <a:xfrm>
            <a:off x="9644098" y="20002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-285784" y="425215"/>
            <a:ext cx="3621504" cy="646331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Těžká sepse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714348" y="3455259"/>
            <a:ext cx="8429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cs-CZ" dirty="0" smtClean="0">
                <a:solidFill>
                  <a:srgbClr val="C00000"/>
                </a:solidFill>
              </a:rPr>
              <a:t> </a:t>
            </a:r>
            <a:r>
              <a:rPr lang="cs-CZ" dirty="0" smtClean="0"/>
              <a:t>tzv. </a:t>
            </a:r>
            <a:r>
              <a:rPr lang="cs-CZ" b="1" dirty="0" smtClean="0"/>
              <a:t>„vzdálené orgány“  </a:t>
            </a:r>
            <a:r>
              <a:rPr lang="cs-CZ" dirty="0" smtClean="0"/>
              <a:t>=  organy, nebo systémy </a:t>
            </a:r>
            <a:r>
              <a:rPr lang="cs-CZ" b="1" i="1" dirty="0" smtClean="0">
                <a:solidFill>
                  <a:srgbClr val="C00000"/>
                </a:solidFill>
              </a:rPr>
              <a:t>zdánlivě </a:t>
            </a:r>
          </a:p>
          <a:p>
            <a:r>
              <a:rPr lang="cs-CZ" b="1" i="1" dirty="0" smtClean="0">
                <a:solidFill>
                  <a:srgbClr val="C00000"/>
                </a:solidFill>
              </a:rPr>
              <a:t>                                                 nesouvisející </a:t>
            </a:r>
            <a:r>
              <a:rPr lang="cs-CZ" dirty="0" smtClean="0"/>
              <a:t>s ložiskem infekce …                                                                                                                 </a:t>
            </a:r>
            <a:endParaRPr lang="cs-CZ" dirty="0"/>
          </a:p>
        </p:txBody>
      </p:sp>
      <p:sp>
        <p:nvSpPr>
          <p:cNvPr id="21" name="TextovéPole 20"/>
          <p:cNvSpPr txBox="1"/>
          <p:nvPr/>
        </p:nvSpPr>
        <p:spPr>
          <a:xfrm>
            <a:off x="4429124" y="4357694"/>
            <a:ext cx="20120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cs-CZ" i="1" dirty="0" smtClean="0"/>
              <a:t>  kupříkladu:  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4628891" y="4829661"/>
            <a:ext cx="35141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cs-CZ" dirty="0" smtClean="0">
                <a:solidFill>
                  <a:srgbClr val="C00000"/>
                </a:solidFill>
              </a:rPr>
              <a:t> </a:t>
            </a:r>
            <a:r>
              <a:rPr lang="cs-CZ" b="1" dirty="0" smtClean="0">
                <a:solidFill>
                  <a:srgbClr val="000099"/>
                </a:solidFill>
              </a:rPr>
              <a:t>hypotenze</a:t>
            </a:r>
            <a:r>
              <a:rPr lang="cs-CZ" dirty="0" smtClean="0"/>
              <a:t> u pneumonie</a:t>
            </a:r>
            <a:endParaRPr lang="cs-CZ" b="1" dirty="0">
              <a:solidFill>
                <a:srgbClr val="000099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4643438" y="5258289"/>
            <a:ext cx="3187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cs-CZ" dirty="0" smtClean="0">
                <a:solidFill>
                  <a:srgbClr val="C00000"/>
                </a:solidFill>
              </a:rPr>
              <a:t> </a:t>
            </a:r>
            <a:r>
              <a:rPr lang="cs-CZ" b="1" dirty="0" smtClean="0">
                <a:solidFill>
                  <a:srgbClr val="000099"/>
                </a:solidFill>
              </a:rPr>
              <a:t>oligurie</a:t>
            </a:r>
            <a:r>
              <a:rPr lang="cs-CZ" dirty="0" smtClean="0"/>
              <a:t> u pneumonie</a:t>
            </a:r>
            <a:endParaRPr lang="cs-CZ" b="1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4643438" y="5680790"/>
            <a:ext cx="4396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cs-CZ" dirty="0" smtClean="0">
                <a:solidFill>
                  <a:srgbClr val="C00000"/>
                </a:solidFill>
              </a:rPr>
              <a:t> </a:t>
            </a:r>
            <a:r>
              <a:rPr lang="cs-CZ" b="1" dirty="0" smtClean="0">
                <a:solidFill>
                  <a:srgbClr val="000099"/>
                </a:solidFill>
              </a:rPr>
              <a:t>trombocytopenie</a:t>
            </a:r>
            <a:r>
              <a:rPr lang="cs-CZ" dirty="0" smtClean="0"/>
              <a:t> u pneumonie</a:t>
            </a:r>
            <a:endParaRPr lang="cs-CZ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4643438" y="6093982"/>
            <a:ext cx="3616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cs-CZ" dirty="0" smtClean="0">
                <a:solidFill>
                  <a:srgbClr val="C00000"/>
                </a:solidFill>
              </a:rPr>
              <a:t> </a:t>
            </a:r>
            <a:r>
              <a:rPr lang="cs-CZ" b="1" dirty="0" smtClean="0">
                <a:solidFill>
                  <a:srgbClr val="000099"/>
                </a:solidFill>
              </a:rPr>
              <a:t>zmatenost</a:t>
            </a:r>
            <a:r>
              <a:rPr lang="cs-CZ" dirty="0" smtClean="0"/>
              <a:t> u pneumonie</a:t>
            </a:r>
            <a:endParaRPr lang="cs-CZ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329862" y="2357430"/>
            <a:ext cx="881413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600" dirty="0" smtClean="0">
                <a:latin typeface="Arial" pitchFamily="34" charset="0"/>
                <a:cs typeface="Arial" pitchFamily="34" charset="0"/>
              </a:rPr>
              <a:t>... je sepse spojená s rozvojem dysfunkce </a:t>
            </a:r>
          </a:p>
          <a:p>
            <a:r>
              <a:rPr lang="cs-CZ" sz="2600" dirty="0" smtClean="0">
                <a:latin typeface="Arial" pitchFamily="34" charset="0"/>
                <a:cs typeface="Arial" pitchFamily="34" charset="0"/>
              </a:rPr>
              <a:t>    tzv. </a:t>
            </a:r>
            <a:r>
              <a:rPr lang="cs-CZ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„vzdálených orgánů“</a:t>
            </a: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cs-CZ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nebo orgánových systémů</a:t>
            </a:r>
            <a:endParaRPr lang="cs-CZ" sz="2600" u="sng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600" dirty="0" smtClean="0">
                <a:latin typeface="Arial" pitchFamily="34" charset="0"/>
                <a:cs typeface="Arial" pitchFamily="34" charset="0"/>
              </a:rPr>
              <a:t>    </a:t>
            </a:r>
            <a:endParaRPr lang="cs-CZ" sz="2600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5" name="Přímá spojovací čára 34"/>
          <p:cNvCxnSpPr/>
          <p:nvPr/>
        </p:nvCxnSpPr>
        <p:spPr>
          <a:xfrm>
            <a:off x="9644098" y="20002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401300" y="2357430"/>
            <a:ext cx="795691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600" dirty="0" smtClean="0">
                <a:latin typeface="Arial" pitchFamily="34" charset="0"/>
                <a:cs typeface="Arial" pitchFamily="34" charset="0"/>
              </a:rPr>
              <a:t>... dysfunkce vzdálených orgánů </a:t>
            </a:r>
            <a:r>
              <a:rPr lang="cs-CZ" sz="2600" u="sng" dirty="0" smtClean="0">
                <a:latin typeface="Arial" pitchFamily="34" charset="0"/>
                <a:cs typeface="Arial" pitchFamily="34" charset="0"/>
              </a:rPr>
              <a:t>není způsobená</a:t>
            </a:r>
          </a:p>
          <a:p>
            <a:r>
              <a:rPr lang="cs-CZ" sz="26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cs-CZ" sz="2600" u="sng" dirty="0" smtClean="0">
                <a:latin typeface="Arial" pitchFamily="34" charset="0"/>
                <a:cs typeface="Arial" pitchFamily="34" charset="0"/>
              </a:rPr>
              <a:t>systémovou propagací infekce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, ale </a:t>
            </a:r>
            <a:r>
              <a:rPr lang="cs-CZ" sz="2600" b="1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destrukční</a:t>
            </a:r>
          </a:p>
          <a:p>
            <a:r>
              <a:rPr lang="cs-CZ" sz="2600" b="1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   formou odpovědi organismu na infekci</a:t>
            </a:r>
            <a:endParaRPr lang="cs-CZ" sz="26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-285784" y="425215"/>
            <a:ext cx="3621504" cy="646331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Těžká sepse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5" name="Přímá spojovací čára 34"/>
          <p:cNvCxnSpPr/>
          <p:nvPr/>
        </p:nvCxnSpPr>
        <p:spPr>
          <a:xfrm>
            <a:off x="9644098" y="20002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4" descr="http://www.mynumi.com/images/logo_nej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0872" y="4000504"/>
            <a:ext cx="3714776" cy="732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 Box 1030"/>
          <p:cNvSpPr txBox="1">
            <a:spLocks noChangeArrowheads="1"/>
          </p:cNvSpPr>
          <p:nvPr/>
        </p:nvSpPr>
        <p:spPr bwMode="auto">
          <a:xfrm>
            <a:off x="785786" y="4891216"/>
            <a:ext cx="6572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cs-CZ" sz="1800" b="1" dirty="0" smtClean="0">
                <a:latin typeface="Arial" pitchFamily="34" charset="0"/>
                <a:cs typeface="Arial" pitchFamily="34" charset="0"/>
              </a:rPr>
              <a:t>Thomas </a:t>
            </a:r>
            <a:r>
              <a:rPr lang="cs-CZ" sz="1800" b="1" dirty="0">
                <a:latin typeface="Arial" pitchFamily="34" charset="0"/>
                <a:cs typeface="Arial" pitchFamily="34" charset="0"/>
              </a:rPr>
              <a:t>L., </a:t>
            </a:r>
            <a:r>
              <a:rPr lang="cs-CZ" sz="1800" i="1" dirty="0">
                <a:latin typeface="Arial" pitchFamily="34" charset="0"/>
                <a:cs typeface="Arial" pitchFamily="34" charset="0"/>
              </a:rPr>
              <a:t>N </a:t>
            </a:r>
            <a:r>
              <a:rPr lang="cs-CZ" sz="1800" i="1" dirty="0" err="1">
                <a:latin typeface="Arial" pitchFamily="34" charset="0"/>
                <a:cs typeface="Arial" pitchFamily="34" charset="0"/>
              </a:rPr>
              <a:t>Engl</a:t>
            </a:r>
            <a:r>
              <a:rPr lang="cs-CZ" sz="1800" i="1" dirty="0">
                <a:latin typeface="Arial" pitchFamily="34" charset="0"/>
                <a:cs typeface="Arial" pitchFamily="34" charset="0"/>
              </a:rPr>
              <a:t> J Med</a:t>
            </a:r>
            <a:r>
              <a:rPr lang="cs-CZ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2800" b="1" u="sng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1972</a:t>
            </a:r>
            <a:r>
              <a:rPr lang="cs-CZ" sz="1800" dirty="0" smtClean="0">
                <a:latin typeface="Arial" pitchFamily="34" charset="0"/>
                <a:cs typeface="Arial" pitchFamily="34" charset="0"/>
              </a:rPr>
              <a:t>, 287:553-555</a:t>
            </a:r>
            <a:endParaRPr lang="cs-CZ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500034" y="5487431"/>
            <a:ext cx="8001056" cy="584775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perspectiveFront" fov="0">
              <a:rot lat="0" lon="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square">
            <a:spAutoFit/>
          </a:bodyPr>
          <a:lstStyle/>
          <a:p>
            <a:pPr algn="ctr"/>
            <a:r>
              <a:rPr lang="cs-CZ" b="1" dirty="0" smtClean="0">
                <a:latin typeface="Arial" pitchFamily="34" charset="0"/>
                <a:cs typeface="Arial" pitchFamily="34" charset="0"/>
              </a:rPr>
              <a:t>„</a:t>
            </a:r>
            <a:r>
              <a:rPr lang="cs-CZ" b="1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b="1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3200" b="1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OUR RESPONSE </a:t>
            </a:r>
            <a:r>
              <a:rPr lang="cs-CZ" b="1" dirty="0" err="1" smtClean="0">
                <a:latin typeface="Arial" pitchFamily="34" charset="0"/>
                <a:cs typeface="Arial" pitchFamily="34" charset="0"/>
              </a:rPr>
              <a:t>that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b="1" dirty="0" err="1" smtClean="0">
                <a:latin typeface="Arial" pitchFamily="34" charset="0"/>
                <a:cs typeface="Arial" pitchFamily="34" charset="0"/>
              </a:rPr>
              <a:t>make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b="1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b="1" dirty="0" err="1" smtClean="0">
                <a:latin typeface="Arial" pitchFamily="34" charset="0"/>
                <a:cs typeface="Arial" pitchFamily="34" charset="0"/>
              </a:rPr>
              <a:t>disease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“</a:t>
            </a:r>
            <a:endParaRPr lang="cs-CZ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401300" y="2357430"/>
            <a:ext cx="795691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600" dirty="0" smtClean="0">
                <a:latin typeface="Arial" pitchFamily="34" charset="0"/>
                <a:cs typeface="Arial" pitchFamily="34" charset="0"/>
              </a:rPr>
              <a:t>... dysfunkce vzdálených orgánů </a:t>
            </a:r>
            <a:r>
              <a:rPr lang="cs-CZ" sz="2600" u="sng" dirty="0" smtClean="0">
                <a:latin typeface="Arial" pitchFamily="34" charset="0"/>
                <a:cs typeface="Arial" pitchFamily="34" charset="0"/>
              </a:rPr>
              <a:t>není způsobená</a:t>
            </a:r>
          </a:p>
          <a:p>
            <a:r>
              <a:rPr lang="cs-CZ" sz="26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cs-CZ" sz="2600" u="sng" dirty="0" smtClean="0">
                <a:latin typeface="Arial" pitchFamily="34" charset="0"/>
                <a:cs typeface="Arial" pitchFamily="34" charset="0"/>
              </a:rPr>
              <a:t>systémovou propagací infekce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, ale </a:t>
            </a:r>
            <a:r>
              <a:rPr lang="cs-CZ" sz="2600" b="1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destrukční</a:t>
            </a:r>
          </a:p>
          <a:p>
            <a:r>
              <a:rPr lang="cs-CZ" sz="2600" b="1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   formou odpovědi organismu na infekci</a:t>
            </a:r>
            <a:endParaRPr lang="cs-CZ" sz="26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642910" y="5464276"/>
            <a:ext cx="8358246" cy="126188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b="1" i="1" dirty="0" smtClean="0">
                <a:cs typeface="Times New Roman" pitchFamily="18" charset="0"/>
              </a:rPr>
              <a:t> „</a:t>
            </a:r>
            <a:r>
              <a:rPr lang="cs-CZ" b="1" i="1" dirty="0" err="1" smtClean="0">
                <a:cs typeface="Times New Roman" pitchFamily="18" charset="0"/>
              </a:rPr>
              <a:t>Our</a:t>
            </a:r>
            <a:r>
              <a:rPr lang="cs-CZ" b="1" i="1" dirty="0" smtClean="0">
                <a:cs typeface="Times New Roman" pitchFamily="18" charset="0"/>
              </a:rPr>
              <a:t> </a:t>
            </a:r>
            <a:r>
              <a:rPr lang="cs-CZ" b="1" i="1" dirty="0" err="1">
                <a:cs typeface="Times New Roman" pitchFamily="18" charset="0"/>
              </a:rPr>
              <a:t>arsenals</a:t>
            </a:r>
            <a:r>
              <a:rPr lang="cs-CZ" b="1" i="1" dirty="0">
                <a:latin typeface="Arial" charset="0"/>
                <a:cs typeface="Times New Roman" pitchFamily="18" charset="0"/>
              </a:rPr>
              <a:t> </a:t>
            </a:r>
            <a:r>
              <a:rPr lang="cs-CZ" b="1" i="1" dirty="0" err="1">
                <a:cs typeface="Times New Roman" pitchFamily="18" charset="0"/>
              </a:rPr>
              <a:t>for</a:t>
            </a:r>
            <a:r>
              <a:rPr lang="cs-CZ" b="1" i="1" dirty="0">
                <a:cs typeface="Times New Roman" pitchFamily="18" charset="0"/>
              </a:rPr>
              <a:t> </a:t>
            </a:r>
            <a:r>
              <a:rPr lang="cs-CZ" b="1" i="1" dirty="0" err="1">
                <a:cs typeface="Times New Roman" pitchFamily="18" charset="0"/>
              </a:rPr>
              <a:t>fighting</a:t>
            </a:r>
            <a:r>
              <a:rPr lang="cs-CZ" b="1" i="1" dirty="0">
                <a:cs typeface="Times New Roman" pitchFamily="18" charset="0"/>
              </a:rPr>
              <a:t> </a:t>
            </a:r>
            <a:r>
              <a:rPr lang="cs-CZ" b="1" i="1" dirty="0" err="1">
                <a:cs typeface="Times New Roman" pitchFamily="18" charset="0"/>
              </a:rPr>
              <a:t>off</a:t>
            </a:r>
            <a:r>
              <a:rPr lang="cs-CZ" b="1" i="1" dirty="0">
                <a:cs typeface="Times New Roman" pitchFamily="18" charset="0"/>
              </a:rPr>
              <a:t> </a:t>
            </a:r>
            <a:r>
              <a:rPr lang="cs-CZ" b="1" i="1" dirty="0" err="1">
                <a:cs typeface="Times New Roman" pitchFamily="18" charset="0"/>
              </a:rPr>
              <a:t>bacteria</a:t>
            </a:r>
            <a:r>
              <a:rPr lang="cs-CZ" b="1" i="1" dirty="0">
                <a:cs typeface="Times New Roman" pitchFamily="18" charset="0"/>
              </a:rPr>
              <a:t> are </a:t>
            </a:r>
            <a:r>
              <a:rPr lang="cs-CZ" b="1" i="1" dirty="0" err="1">
                <a:cs typeface="Times New Roman" pitchFamily="18" charset="0"/>
              </a:rPr>
              <a:t>so</a:t>
            </a:r>
            <a:r>
              <a:rPr lang="cs-CZ" b="1" i="1" dirty="0">
                <a:cs typeface="Times New Roman" pitchFamily="18" charset="0"/>
              </a:rPr>
              <a:t> </a:t>
            </a:r>
            <a:r>
              <a:rPr lang="cs-CZ" b="1" i="1" dirty="0" err="1">
                <a:cs typeface="Times New Roman" pitchFamily="18" charset="0"/>
              </a:rPr>
              <a:t>powerful</a:t>
            </a:r>
            <a:r>
              <a:rPr lang="cs-CZ" b="1" i="1" dirty="0">
                <a:cs typeface="Times New Roman" pitchFamily="18" charset="0"/>
              </a:rPr>
              <a:t>… </a:t>
            </a:r>
            <a:r>
              <a:rPr lang="cs-CZ" b="1" i="1" dirty="0"/>
              <a:t> </a:t>
            </a:r>
            <a:r>
              <a:rPr lang="cs-CZ" b="1" i="1" dirty="0" err="1" smtClean="0">
                <a:cs typeface="Times New Roman" pitchFamily="18" charset="0"/>
              </a:rPr>
              <a:t>that</a:t>
            </a:r>
            <a:endParaRPr lang="cs-CZ" b="1" i="1" dirty="0" smtClean="0">
              <a:cs typeface="Times New Roman" pitchFamily="18" charset="0"/>
            </a:endParaRPr>
          </a:p>
          <a:p>
            <a:r>
              <a:rPr lang="cs-CZ" i="1" dirty="0" smtClean="0">
                <a:cs typeface="Times New Roman" pitchFamily="18" charset="0"/>
              </a:rPr>
              <a:t>   </a:t>
            </a:r>
            <a:r>
              <a:rPr lang="cs-CZ" sz="2800" i="1" dirty="0" err="1">
                <a:solidFill>
                  <a:srgbClr val="CC3300"/>
                </a:solidFill>
                <a:cs typeface="Times New Roman" pitchFamily="18" charset="0"/>
              </a:rPr>
              <a:t>we</a:t>
            </a:r>
            <a:r>
              <a:rPr lang="cs-CZ" sz="2800" i="1" dirty="0">
                <a:solidFill>
                  <a:srgbClr val="CC3300"/>
                </a:solidFill>
                <a:cs typeface="Times New Roman" pitchFamily="18" charset="0"/>
              </a:rPr>
              <a:t> </a:t>
            </a:r>
            <a:r>
              <a:rPr lang="cs-CZ" sz="2800" i="1" dirty="0" smtClean="0">
                <a:solidFill>
                  <a:srgbClr val="CC3300"/>
                </a:solidFill>
                <a:cs typeface="Times New Roman" pitchFamily="18" charset="0"/>
              </a:rPr>
              <a:t>are more </a:t>
            </a:r>
            <a:r>
              <a:rPr lang="cs-CZ" sz="2800" i="1" dirty="0">
                <a:solidFill>
                  <a:srgbClr val="CC3300"/>
                </a:solidFill>
                <a:cs typeface="Times New Roman" pitchFamily="18" charset="0"/>
              </a:rPr>
              <a:t>in </a:t>
            </a:r>
            <a:r>
              <a:rPr lang="cs-CZ" sz="2800" i="1" dirty="0" err="1">
                <a:solidFill>
                  <a:srgbClr val="CC3300"/>
                </a:solidFill>
                <a:cs typeface="Times New Roman" pitchFamily="18" charset="0"/>
              </a:rPr>
              <a:t>danger</a:t>
            </a:r>
            <a:r>
              <a:rPr lang="cs-CZ" sz="2800" i="1" dirty="0">
                <a:solidFill>
                  <a:srgbClr val="CC3300"/>
                </a:solidFill>
                <a:cs typeface="Times New Roman" pitchFamily="18" charset="0"/>
              </a:rPr>
              <a:t> </a:t>
            </a:r>
            <a:r>
              <a:rPr lang="cs-CZ" sz="2800" i="1" dirty="0" err="1">
                <a:solidFill>
                  <a:srgbClr val="CC3300"/>
                </a:solidFill>
                <a:cs typeface="Times New Roman" pitchFamily="18" charset="0"/>
              </a:rPr>
              <a:t>from</a:t>
            </a:r>
            <a:r>
              <a:rPr lang="cs-CZ" sz="2800" i="1" dirty="0">
                <a:solidFill>
                  <a:srgbClr val="CC3300"/>
                </a:solidFill>
              </a:rPr>
              <a:t> </a:t>
            </a:r>
            <a:r>
              <a:rPr lang="cs-CZ" sz="2800" i="1" dirty="0" err="1">
                <a:solidFill>
                  <a:srgbClr val="CC3300"/>
                </a:solidFill>
                <a:cs typeface="Times New Roman" pitchFamily="18" charset="0"/>
              </a:rPr>
              <a:t>them</a:t>
            </a:r>
            <a:r>
              <a:rPr lang="cs-CZ" sz="2800" i="1" dirty="0">
                <a:solidFill>
                  <a:srgbClr val="CC3300"/>
                </a:solidFill>
                <a:cs typeface="Times New Roman" pitchFamily="18" charset="0"/>
              </a:rPr>
              <a:t> </a:t>
            </a:r>
            <a:r>
              <a:rPr lang="cs-CZ" sz="2800" i="1" dirty="0" err="1">
                <a:solidFill>
                  <a:srgbClr val="CC3300"/>
                </a:solidFill>
                <a:cs typeface="Times New Roman" pitchFamily="18" charset="0"/>
              </a:rPr>
              <a:t>than</a:t>
            </a:r>
            <a:r>
              <a:rPr lang="cs-CZ" sz="2800" i="1" dirty="0">
                <a:solidFill>
                  <a:srgbClr val="CC3300"/>
                </a:solidFill>
                <a:cs typeface="Times New Roman" pitchFamily="18" charset="0"/>
              </a:rPr>
              <a:t> </a:t>
            </a:r>
            <a:r>
              <a:rPr lang="cs-CZ" sz="2800" i="1" dirty="0" err="1">
                <a:solidFill>
                  <a:srgbClr val="CC3300"/>
                </a:solidFill>
                <a:cs typeface="Times New Roman" pitchFamily="18" charset="0"/>
              </a:rPr>
              <a:t>the</a:t>
            </a:r>
            <a:r>
              <a:rPr lang="cs-CZ" sz="2800" i="1" dirty="0">
                <a:solidFill>
                  <a:srgbClr val="CC3300"/>
                </a:solidFill>
                <a:cs typeface="Times New Roman" pitchFamily="18" charset="0"/>
              </a:rPr>
              <a:t> </a:t>
            </a:r>
            <a:r>
              <a:rPr lang="cs-CZ" sz="2800" i="1" dirty="0" err="1" smtClean="0">
                <a:solidFill>
                  <a:srgbClr val="CC3300"/>
                </a:solidFill>
                <a:cs typeface="Times New Roman" pitchFamily="18" charset="0"/>
              </a:rPr>
              <a:t>invaders</a:t>
            </a:r>
            <a:r>
              <a:rPr lang="cs-CZ" i="1" dirty="0" smtClean="0">
                <a:cs typeface="Times New Roman" pitchFamily="18" charset="0"/>
              </a:rPr>
              <a:t>”</a:t>
            </a:r>
            <a:r>
              <a:rPr lang="cs-CZ" i="1" dirty="0" smtClean="0"/>
              <a:t>. </a:t>
            </a:r>
          </a:p>
          <a:p>
            <a:endParaRPr lang="en-GB" i="1" dirty="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-285784" y="425215"/>
            <a:ext cx="3621504" cy="646331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Těžká sepse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5" name="Přímá spojovací čára 34"/>
          <p:cNvCxnSpPr/>
          <p:nvPr/>
        </p:nvCxnSpPr>
        <p:spPr>
          <a:xfrm>
            <a:off x="9644098" y="20002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401300" y="2357430"/>
            <a:ext cx="795691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600" dirty="0" smtClean="0">
                <a:latin typeface="Arial" pitchFamily="34" charset="0"/>
                <a:cs typeface="Arial" pitchFamily="34" charset="0"/>
              </a:rPr>
              <a:t>... dysfunkce vzdálených orgánů </a:t>
            </a:r>
            <a:r>
              <a:rPr lang="cs-CZ" sz="2600" u="sng" dirty="0" smtClean="0">
                <a:latin typeface="Arial" pitchFamily="34" charset="0"/>
                <a:cs typeface="Arial" pitchFamily="34" charset="0"/>
              </a:rPr>
              <a:t>není způsobená</a:t>
            </a:r>
          </a:p>
          <a:p>
            <a:r>
              <a:rPr lang="cs-CZ" sz="26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cs-CZ" sz="2600" u="sng" dirty="0" smtClean="0">
                <a:latin typeface="Arial" pitchFamily="34" charset="0"/>
                <a:cs typeface="Arial" pitchFamily="34" charset="0"/>
              </a:rPr>
              <a:t>systémovou propagací infekce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, ale </a:t>
            </a:r>
            <a:r>
              <a:rPr lang="cs-CZ" sz="2600" b="1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destrukční</a:t>
            </a:r>
          </a:p>
          <a:p>
            <a:r>
              <a:rPr lang="cs-CZ" sz="2600" b="1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   formou odpovědi organismu na infekci</a:t>
            </a:r>
            <a:endParaRPr lang="cs-CZ" sz="26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-285784" y="425215"/>
            <a:ext cx="3621504" cy="646331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Těžká sepse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17" name="Text Box 1035"/>
          <p:cNvSpPr txBox="1">
            <a:spLocks noChangeArrowheads="1"/>
          </p:cNvSpPr>
          <p:nvPr/>
        </p:nvSpPr>
        <p:spPr bwMode="auto">
          <a:xfrm>
            <a:off x="714348" y="5018382"/>
            <a:ext cx="5286379" cy="410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15000"/>
              </a:lnSpc>
            </a:pPr>
            <a:r>
              <a:rPr lang="cs-CZ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cs-CZ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Goris</a:t>
            </a:r>
            <a:r>
              <a:rPr lang="cs-CZ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cs-CZ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 </a:t>
            </a:r>
            <a:r>
              <a:rPr lang="cs-CZ" sz="1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et</a:t>
            </a:r>
            <a:r>
              <a:rPr lang="cs-CZ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cs-CZ" sz="1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al</a:t>
            </a:r>
            <a:r>
              <a:rPr lang="cs-CZ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cs-CZ" sz="1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Arch </a:t>
            </a:r>
            <a:r>
              <a:rPr lang="cs-CZ" sz="1800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Surg</a:t>
            </a:r>
            <a:r>
              <a:rPr lang="cs-CZ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1985, 120:1109-15 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000504"/>
            <a:ext cx="2443931" cy="714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Rectangle 25"/>
          <p:cNvSpPr>
            <a:spLocks noChangeArrowheads="1"/>
          </p:cNvSpPr>
          <p:nvPr/>
        </p:nvSpPr>
        <p:spPr bwMode="auto">
          <a:xfrm>
            <a:off x="642910" y="5464276"/>
            <a:ext cx="8358246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dirty="0" smtClean="0">
                <a:cs typeface="Times New Roman" pitchFamily="18" charset="0"/>
              </a:rPr>
              <a:t>   - při</a:t>
            </a:r>
            <a:r>
              <a:rPr lang="cs-CZ" dirty="0" smtClean="0"/>
              <a:t> sekci </a:t>
            </a:r>
            <a:r>
              <a:rPr lang="cs-CZ" b="1" dirty="0" smtClean="0"/>
              <a:t>nebyly </a:t>
            </a:r>
            <a:r>
              <a:rPr lang="cs-CZ" dirty="0" smtClean="0"/>
              <a:t>v selhaných „vzdálených“ orgánech nalezeny   </a:t>
            </a:r>
          </a:p>
          <a:p>
            <a:r>
              <a:rPr lang="cs-CZ" dirty="0" smtClean="0"/>
              <a:t>     baktérie  ale</a:t>
            </a:r>
            <a:r>
              <a:rPr lang="cs-CZ" b="1" dirty="0" smtClean="0"/>
              <a:t> </a:t>
            </a:r>
            <a:r>
              <a:rPr lang="cs-CZ" b="1" i="1" dirty="0" smtClean="0">
                <a:solidFill>
                  <a:srgbClr val="C00000"/>
                </a:solidFill>
              </a:rPr>
              <a:t>polymorfonukleáry</a:t>
            </a:r>
          </a:p>
          <a:p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5"/>
          <p:cNvSpPr>
            <a:spLocks noChangeArrowheads="1"/>
          </p:cNvSpPr>
          <p:nvPr/>
        </p:nvSpPr>
        <p:spPr bwMode="auto">
          <a:xfrm>
            <a:off x="642910" y="5464276"/>
            <a:ext cx="8358246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dirty="0" smtClean="0">
                <a:cs typeface="Times New Roman" pitchFamily="18" charset="0"/>
              </a:rPr>
              <a:t>   - při</a:t>
            </a:r>
            <a:r>
              <a:rPr lang="cs-CZ" dirty="0" smtClean="0"/>
              <a:t> sekci </a:t>
            </a:r>
            <a:r>
              <a:rPr lang="cs-CZ" b="1" dirty="0" smtClean="0"/>
              <a:t>nebyly </a:t>
            </a:r>
            <a:r>
              <a:rPr lang="cs-CZ" dirty="0" smtClean="0"/>
              <a:t>v selhaných orgánech nalezeny baktérie </a:t>
            </a:r>
          </a:p>
          <a:p>
            <a:r>
              <a:rPr lang="cs-CZ" dirty="0" smtClean="0"/>
              <a:t>     ale</a:t>
            </a:r>
            <a:r>
              <a:rPr lang="cs-CZ" b="1" dirty="0" smtClean="0"/>
              <a:t> </a:t>
            </a:r>
            <a:r>
              <a:rPr lang="cs-CZ" b="1" i="1" dirty="0" err="1" smtClean="0">
                <a:solidFill>
                  <a:srgbClr val="C00000"/>
                </a:solidFill>
              </a:rPr>
              <a:t>polymorfonukleáry</a:t>
            </a:r>
            <a:endParaRPr lang="cs-CZ" b="1" i="1" dirty="0" smtClean="0">
              <a:solidFill>
                <a:srgbClr val="C00000"/>
              </a:solidFill>
            </a:endParaRPr>
          </a:p>
          <a:p>
            <a:endParaRPr lang="en-GB" dirty="0"/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5" name="Přímá spojovací čára 34"/>
          <p:cNvCxnSpPr/>
          <p:nvPr/>
        </p:nvCxnSpPr>
        <p:spPr>
          <a:xfrm>
            <a:off x="9644098" y="20002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-285784" y="425215"/>
            <a:ext cx="3621504" cy="646331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Těžká sepse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17" name="Text Box 1035"/>
          <p:cNvSpPr txBox="1">
            <a:spLocks noChangeArrowheads="1"/>
          </p:cNvSpPr>
          <p:nvPr/>
        </p:nvSpPr>
        <p:spPr bwMode="auto">
          <a:xfrm>
            <a:off x="714348" y="5018382"/>
            <a:ext cx="5286379" cy="410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15000"/>
              </a:lnSpc>
            </a:pPr>
            <a:r>
              <a:rPr lang="cs-CZ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cs-CZ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Goris</a:t>
            </a:r>
            <a:r>
              <a:rPr lang="cs-CZ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cs-CZ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 </a:t>
            </a:r>
            <a:r>
              <a:rPr lang="cs-CZ" sz="1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et</a:t>
            </a:r>
            <a:r>
              <a:rPr lang="cs-CZ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cs-CZ" sz="1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al</a:t>
            </a:r>
            <a:r>
              <a:rPr lang="cs-CZ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cs-CZ" sz="1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Arch </a:t>
            </a:r>
            <a:r>
              <a:rPr lang="cs-CZ" sz="1800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Surg</a:t>
            </a:r>
            <a:r>
              <a:rPr lang="cs-CZ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1985, 120:1109-15 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000504"/>
            <a:ext cx="2443931" cy="714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1070" y="2076540"/>
            <a:ext cx="4724400" cy="52578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26" name="Obdélník s odříznutým jedním rohem 25"/>
          <p:cNvSpPr/>
          <p:nvPr/>
        </p:nvSpPr>
        <p:spPr>
          <a:xfrm>
            <a:off x="2428860" y="4214818"/>
            <a:ext cx="3714776" cy="2500330"/>
          </a:xfrm>
          <a:prstGeom prst="snip1Rect">
            <a:avLst/>
          </a:prstGeom>
          <a:solidFill>
            <a:srgbClr val="008600"/>
          </a:solidFill>
          <a:ln>
            <a:noFill/>
          </a:ln>
          <a:effectLst>
            <a:outerShdw blurRad="190500" dist="711200" dir="3240000" sx="92000" sy="92000" rotWithShape="0">
              <a:prstClr val="black">
                <a:alpha val="30000"/>
              </a:prstClr>
            </a:outerShdw>
          </a:effectLst>
          <a:scene3d>
            <a:camera prst="isometricOffAxis2Left">
              <a:rot lat="20245931" lon="2818848" rev="19894272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cs-CZ" sz="4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cs-CZ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generalized</a:t>
            </a:r>
            <a:r>
              <a:rPr lang="cs-CZ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cs-CZ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autodestructive</a:t>
            </a:r>
            <a:endParaRPr lang="cs-CZ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cs-CZ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inflammation</a:t>
            </a:r>
            <a:endParaRPr lang="cs-CZ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cs-CZ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cs-CZ" sz="4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cs-CZ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Přímá spojovací čára 26"/>
          <p:cNvCxnSpPr/>
          <p:nvPr/>
        </p:nvCxnSpPr>
        <p:spPr>
          <a:xfrm rot="5400000">
            <a:off x="3881370" y="3490938"/>
            <a:ext cx="1571636" cy="285752"/>
          </a:xfrm>
          <a:prstGeom prst="line">
            <a:avLst/>
          </a:prstGeom>
          <a:ln w="111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16200000" flipH="1">
            <a:off x="8191400" y="3524376"/>
            <a:ext cx="1643074" cy="214314"/>
          </a:xfrm>
          <a:prstGeom prst="line">
            <a:avLst/>
          </a:prstGeom>
          <a:ln w="111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Elipsa 29"/>
          <p:cNvSpPr/>
          <p:nvPr/>
        </p:nvSpPr>
        <p:spPr>
          <a:xfrm>
            <a:off x="5464881" y="4667196"/>
            <a:ext cx="357190" cy="285752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Volný tvar 30"/>
          <p:cNvSpPr/>
          <p:nvPr/>
        </p:nvSpPr>
        <p:spPr>
          <a:xfrm>
            <a:off x="5605844" y="4000505"/>
            <a:ext cx="455743" cy="571504"/>
          </a:xfrm>
          <a:custGeom>
            <a:avLst/>
            <a:gdLst>
              <a:gd name="connsiteX0" fmla="*/ 131279 w 455743"/>
              <a:gd name="connsiteY0" fmla="*/ 416323 h 416323"/>
              <a:gd name="connsiteX1" fmla="*/ 13291 w 455743"/>
              <a:gd name="connsiteY1" fmla="*/ 224594 h 416323"/>
              <a:gd name="connsiteX2" fmla="*/ 87033 w 455743"/>
              <a:gd name="connsiteY2" fmla="*/ 121355 h 416323"/>
              <a:gd name="connsiteX3" fmla="*/ 116530 w 455743"/>
              <a:gd name="connsiteY3" fmla="*/ 62362 h 416323"/>
              <a:gd name="connsiteX4" fmla="*/ 455743 w 455743"/>
              <a:gd name="connsiteY4" fmla="*/ 32865 h 416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5743" h="416323">
                <a:moveTo>
                  <a:pt x="131279" y="416323"/>
                </a:moveTo>
                <a:cubicBezTo>
                  <a:pt x="95586" y="362784"/>
                  <a:pt x="28081" y="263047"/>
                  <a:pt x="13291" y="224594"/>
                </a:cubicBezTo>
                <a:cubicBezTo>
                  <a:pt x="0" y="190038"/>
                  <a:pt x="82938" y="126815"/>
                  <a:pt x="87033" y="121355"/>
                </a:cubicBezTo>
                <a:cubicBezTo>
                  <a:pt x="100224" y="103767"/>
                  <a:pt x="99837" y="76670"/>
                  <a:pt x="116530" y="62362"/>
                </a:cubicBezTo>
                <a:cubicBezTo>
                  <a:pt x="189286" y="0"/>
                  <a:pt x="441719" y="32865"/>
                  <a:pt x="455743" y="32865"/>
                </a:cubicBezTo>
              </a:path>
            </a:pathLst>
          </a:custGeom>
          <a:ln w="38100">
            <a:solidFill>
              <a:srgbClr val="008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401300" y="2357430"/>
            <a:ext cx="795691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600" dirty="0" smtClean="0">
                <a:latin typeface="Arial" pitchFamily="34" charset="0"/>
                <a:cs typeface="Arial" pitchFamily="34" charset="0"/>
              </a:rPr>
              <a:t>... dysfunkce vzdálených orgánů </a:t>
            </a:r>
            <a:r>
              <a:rPr lang="cs-CZ" sz="2600" u="sng" dirty="0" smtClean="0">
                <a:latin typeface="Arial" pitchFamily="34" charset="0"/>
                <a:cs typeface="Arial" pitchFamily="34" charset="0"/>
              </a:rPr>
              <a:t>není způsobená</a:t>
            </a:r>
          </a:p>
          <a:p>
            <a:r>
              <a:rPr lang="cs-CZ" sz="26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cs-CZ" sz="2600" u="sng" dirty="0" smtClean="0">
                <a:latin typeface="Arial" pitchFamily="34" charset="0"/>
                <a:cs typeface="Arial" pitchFamily="34" charset="0"/>
              </a:rPr>
              <a:t>systémovou propagací infekce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, ale </a:t>
            </a:r>
            <a:r>
              <a:rPr lang="cs-CZ" sz="2600" b="1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destrukční</a:t>
            </a:r>
          </a:p>
          <a:p>
            <a:r>
              <a:rPr lang="cs-CZ" sz="2600" b="1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   formou odpovědi organismu na infekci</a:t>
            </a:r>
            <a:endParaRPr lang="cs-CZ" sz="2600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5" name="Přímá spojovací čára 34"/>
          <p:cNvCxnSpPr/>
          <p:nvPr/>
        </p:nvCxnSpPr>
        <p:spPr>
          <a:xfrm>
            <a:off x="9644098" y="20002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428596" y="3034255"/>
            <a:ext cx="828680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cs-CZ" sz="36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    ... k čemu tedy může po invazi    </a:t>
            </a:r>
          </a:p>
          <a:p>
            <a:r>
              <a:rPr lang="cs-CZ" sz="36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        baktérií od tkání dojít ?</a:t>
            </a:r>
          </a:p>
          <a:p>
            <a:r>
              <a:rPr lang="cs-CZ" sz="2800" b="1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    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-538974" y="425215"/>
            <a:ext cx="5468164" cy="646331"/>
          </a:xfrm>
          <a:prstGeom prst="rect">
            <a:avLst/>
          </a:prstGeom>
          <a:solidFill>
            <a:srgbClr val="7E54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ODPOVĚĎ na infekci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22" name="Obdélník 21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5" name="Přímá spojovací čára 34"/>
          <p:cNvCxnSpPr/>
          <p:nvPr/>
        </p:nvCxnSpPr>
        <p:spPr>
          <a:xfrm>
            <a:off x="9644098" y="20002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1104947" y="2857496"/>
            <a:ext cx="1109599" cy="430887"/>
          </a:xfrm>
          <a:prstGeom prst="rect">
            <a:avLst/>
          </a:prstGeom>
          <a:solidFill>
            <a:srgbClr val="CC33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LOCAL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ovéPole 35"/>
          <p:cNvSpPr txBox="1"/>
          <p:nvPr/>
        </p:nvSpPr>
        <p:spPr>
          <a:xfrm>
            <a:off x="5572132" y="2877907"/>
            <a:ext cx="1625766" cy="430887"/>
          </a:xfrm>
          <a:prstGeom prst="rect">
            <a:avLst/>
          </a:prstGeom>
          <a:solidFill>
            <a:srgbClr val="0066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SYSTEMIC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7" name="Přímá spojovací čára 36"/>
          <p:cNvCxnSpPr/>
          <p:nvPr/>
        </p:nvCxnSpPr>
        <p:spPr>
          <a:xfrm rot="5400000">
            <a:off x="3416800" y="2038530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ovací čára 37"/>
          <p:cNvCxnSpPr/>
          <p:nvPr/>
        </p:nvCxnSpPr>
        <p:spPr>
          <a:xfrm rot="5400000">
            <a:off x="3999702" y="2042674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/>
          <p:nvPr/>
        </p:nvCxnSpPr>
        <p:spPr>
          <a:xfrm>
            <a:off x="1643042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ovací čára 39"/>
          <p:cNvCxnSpPr/>
          <p:nvPr/>
        </p:nvCxnSpPr>
        <p:spPr>
          <a:xfrm>
            <a:off x="4274056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šipka 40"/>
          <p:cNvCxnSpPr/>
          <p:nvPr/>
        </p:nvCxnSpPr>
        <p:spPr>
          <a:xfrm rot="5400000">
            <a:off x="6151219" y="2521957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římá spojovací šipka 41"/>
          <p:cNvCxnSpPr/>
          <p:nvPr/>
        </p:nvCxnSpPr>
        <p:spPr>
          <a:xfrm rot="5400000">
            <a:off x="1479309" y="2521163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7"/>
          <p:cNvSpPr>
            <a:spLocks noChangeArrowheads="1"/>
          </p:cNvSpPr>
          <p:nvPr/>
        </p:nvSpPr>
        <p:spPr bwMode="auto">
          <a:xfrm>
            <a:off x="4643438" y="6448032"/>
            <a:ext cx="44291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de-DE" sz="1600" b="1" dirty="0" err="1">
                <a:latin typeface="Arial" pitchFamily="34" charset="0"/>
                <a:cs typeface="Arial" pitchFamily="34" charset="0"/>
              </a:rPr>
              <a:t>Munford</a:t>
            </a:r>
            <a:r>
              <a:rPr lang="de-DE" sz="1600" b="1" dirty="0">
                <a:latin typeface="Arial" pitchFamily="34" charset="0"/>
                <a:cs typeface="Arial" pitchFamily="34" charset="0"/>
              </a:rPr>
              <a:t> RS et al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. </a:t>
            </a:r>
            <a:r>
              <a:rPr lang="cs-CZ" sz="1600" i="1" dirty="0">
                <a:latin typeface="Arial" pitchFamily="34" charset="0"/>
                <a:cs typeface="Arial" pitchFamily="34" charset="0"/>
              </a:rPr>
              <a:t>A</a:t>
            </a:r>
            <a:r>
              <a:rPr lang="en-GB" sz="1600" i="1" dirty="0">
                <a:latin typeface="Arial" pitchFamily="34" charset="0"/>
                <a:cs typeface="Arial" pitchFamily="34" charset="0"/>
              </a:rPr>
              <a:t>JRCCM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 2001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163:316-21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26"/>
          <p:cNvSpPr>
            <a:spLocks noChangeArrowheads="1"/>
          </p:cNvSpPr>
          <p:nvPr/>
        </p:nvSpPr>
        <p:spPr bwMode="auto">
          <a:xfrm>
            <a:off x="4643438" y="6176348"/>
            <a:ext cx="4643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sz="1600" b="1" dirty="0" err="1">
                <a:latin typeface="Arial" pitchFamily="34" charset="0"/>
                <a:cs typeface="Arial" pitchFamily="34" charset="0"/>
              </a:rPr>
              <a:t>Pavlov</a:t>
            </a:r>
            <a:r>
              <a:rPr lang="de-DE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>
                <a:latin typeface="Arial" pitchFamily="34" charset="0"/>
                <a:cs typeface="Arial" pitchFamily="34" charset="0"/>
              </a:rPr>
              <a:t>VA</a:t>
            </a:r>
            <a:r>
              <a:rPr lang="de-DE" sz="1600" b="1" dirty="0">
                <a:latin typeface="Arial" pitchFamily="34" charset="0"/>
                <a:cs typeface="Arial" pitchFamily="34" charset="0"/>
              </a:rPr>
              <a:t> et al. </a:t>
            </a:r>
            <a:r>
              <a:rPr lang="cs-CZ" sz="1600" i="1" dirty="0">
                <a:solidFill>
                  <a:srgbClr val="292526"/>
                </a:solidFill>
                <a:latin typeface="Arial" pitchFamily="34" charset="0"/>
                <a:cs typeface="Arial" pitchFamily="34" charset="0"/>
              </a:rPr>
              <a:t>CMLS</a:t>
            </a:r>
            <a:r>
              <a:rPr lang="cs-CZ" sz="1600" dirty="0">
                <a:solidFill>
                  <a:srgbClr val="292526"/>
                </a:solidFill>
                <a:latin typeface="Arial" pitchFamily="34" charset="0"/>
                <a:cs typeface="Arial" pitchFamily="34" charset="0"/>
              </a:rPr>
              <a:t> 2004</a:t>
            </a:r>
            <a:r>
              <a:rPr lang="cs-CZ" sz="1600" dirty="0" smtClean="0">
                <a:solidFill>
                  <a:srgbClr val="292526"/>
                </a:solidFill>
                <a:latin typeface="Arial" pitchFamily="34" charset="0"/>
                <a:cs typeface="Arial" pitchFamily="34" charset="0"/>
              </a:rPr>
              <a:t>., 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1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: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2322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-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233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-285784" y="425215"/>
            <a:ext cx="4211409" cy="64633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 NÁS TRÁPÍ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ovéPole 19"/>
          <p:cNvSpPr txBox="1"/>
          <p:nvPr/>
        </p:nvSpPr>
        <p:spPr>
          <a:xfrm>
            <a:off x="4786314" y="905516"/>
            <a:ext cx="2805576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Epidemiologie </a:t>
            </a:r>
            <a:endParaRPr lang="cs-CZ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-538974" y="425215"/>
            <a:ext cx="5468164" cy="646331"/>
          </a:xfrm>
          <a:prstGeom prst="rect">
            <a:avLst/>
          </a:prstGeom>
          <a:solidFill>
            <a:srgbClr val="7E54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ODPOVĚĎ na infekci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22" name="Obdélník 21"/>
          <p:cNvSpPr/>
          <p:nvPr/>
        </p:nvSpPr>
        <p:spPr>
          <a:xfrm>
            <a:off x="2657468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5" name="Přímá spojovací čára 34"/>
          <p:cNvCxnSpPr/>
          <p:nvPr/>
        </p:nvCxnSpPr>
        <p:spPr>
          <a:xfrm>
            <a:off x="9644098" y="20002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25" name="TextovéPole 24"/>
          <p:cNvSpPr txBox="1"/>
          <p:nvPr/>
        </p:nvSpPr>
        <p:spPr>
          <a:xfrm>
            <a:off x="1104947" y="2857496"/>
            <a:ext cx="1109599" cy="430887"/>
          </a:xfrm>
          <a:prstGeom prst="rect">
            <a:avLst/>
          </a:prstGeom>
          <a:solidFill>
            <a:srgbClr val="CC33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LOCAL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5572132" y="2877907"/>
            <a:ext cx="1625766" cy="430887"/>
          </a:xfrm>
          <a:prstGeom prst="rect">
            <a:avLst/>
          </a:prstGeom>
          <a:solidFill>
            <a:srgbClr val="0066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SYSTEMIC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285720" y="3665984"/>
            <a:ext cx="39725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Cíl: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bezpečná likvidace baktérií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  </a:t>
            </a: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polymorfonukleáry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(PMN)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ovéPole 30"/>
          <p:cNvSpPr txBox="1"/>
          <p:nvPr/>
        </p:nvSpPr>
        <p:spPr>
          <a:xfrm>
            <a:off x="285720" y="4458296"/>
            <a:ext cx="57681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Klíčoví hráči:</a:t>
            </a:r>
          </a:p>
          <a:p>
            <a:r>
              <a:rPr lang="cs-CZ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mechanizmy </a:t>
            </a: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inátní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imunity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  (M</a:t>
            </a:r>
            <a:r>
              <a:rPr lang="cs-CZ" sz="2000" dirty="0" smtClean="0">
                <a:latin typeface="Arial" pitchFamily="34" charset="0"/>
                <a:cs typeface="Arial" pitchFamily="34" charset="0"/>
                <a:sym typeface="Symbol"/>
              </a:rPr>
              <a:t>, </a:t>
            </a:r>
            <a:r>
              <a:rPr lang="cs-CZ" sz="2000" dirty="0" err="1" smtClean="0">
                <a:latin typeface="Arial" pitchFamily="34" charset="0"/>
                <a:cs typeface="Arial" pitchFamily="34" charset="0"/>
                <a:sym typeface="Symbol"/>
              </a:rPr>
              <a:t>cytokíny</a:t>
            </a:r>
            <a:r>
              <a:rPr lang="cs-CZ" sz="2000" dirty="0" smtClean="0">
                <a:latin typeface="Arial" pitchFamily="34" charset="0"/>
                <a:cs typeface="Arial" pitchFamily="34" charset="0"/>
                <a:sym typeface="Symbol"/>
              </a:rPr>
              <a:t>, PMN, EN, </a:t>
            </a:r>
            <a:r>
              <a:rPr lang="cs-CZ" sz="2000" dirty="0" err="1" smtClean="0">
                <a:latin typeface="Arial" pitchFamily="34" charset="0"/>
                <a:cs typeface="Arial" pitchFamily="34" charset="0"/>
                <a:sym typeface="Symbol"/>
              </a:rPr>
              <a:t>koagul</a:t>
            </a:r>
            <a:r>
              <a:rPr lang="cs-CZ" sz="2000" dirty="0" smtClean="0">
                <a:latin typeface="Arial" pitchFamily="34" charset="0"/>
                <a:cs typeface="Arial" pitchFamily="34" charset="0"/>
                <a:sym typeface="Symbol"/>
              </a:rPr>
              <a:t>.)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        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ovéPole 31"/>
          <p:cNvSpPr txBox="1"/>
          <p:nvPr/>
        </p:nvSpPr>
        <p:spPr>
          <a:xfrm>
            <a:off x="297912" y="5564728"/>
            <a:ext cx="42791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Charakter: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 - PROINFLAMATORNÍ</a:t>
            </a:r>
            <a:endParaRPr lang="cs-CZ" sz="20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" name="Přímá spojovací čára 32"/>
          <p:cNvCxnSpPr/>
          <p:nvPr/>
        </p:nvCxnSpPr>
        <p:spPr>
          <a:xfrm rot="5400000">
            <a:off x="3416800" y="2038530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ovací čára 33"/>
          <p:cNvCxnSpPr/>
          <p:nvPr/>
        </p:nvCxnSpPr>
        <p:spPr>
          <a:xfrm rot="5400000">
            <a:off x="3999702" y="2042674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římá spojovací čára 35"/>
          <p:cNvCxnSpPr/>
          <p:nvPr/>
        </p:nvCxnSpPr>
        <p:spPr>
          <a:xfrm>
            <a:off x="1643042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/>
          <p:nvPr/>
        </p:nvCxnSpPr>
        <p:spPr>
          <a:xfrm>
            <a:off x="4274056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ovací šipka 37"/>
          <p:cNvCxnSpPr/>
          <p:nvPr/>
        </p:nvCxnSpPr>
        <p:spPr>
          <a:xfrm rot="5400000">
            <a:off x="6151219" y="2521957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šipka 38"/>
          <p:cNvCxnSpPr/>
          <p:nvPr/>
        </p:nvCxnSpPr>
        <p:spPr>
          <a:xfrm rot="5400000">
            <a:off x="1479309" y="2521163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47"/>
          <p:cNvSpPr>
            <a:spLocks noChangeArrowheads="1"/>
          </p:cNvSpPr>
          <p:nvPr/>
        </p:nvSpPr>
        <p:spPr bwMode="auto">
          <a:xfrm>
            <a:off x="4643438" y="6448032"/>
            <a:ext cx="44291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de-DE" sz="1600" b="1" dirty="0" err="1">
                <a:latin typeface="Arial" pitchFamily="34" charset="0"/>
                <a:cs typeface="Arial" pitchFamily="34" charset="0"/>
              </a:rPr>
              <a:t>Munford</a:t>
            </a:r>
            <a:r>
              <a:rPr lang="de-DE" sz="1600" b="1" dirty="0">
                <a:latin typeface="Arial" pitchFamily="34" charset="0"/>
                <a:cs typeface="Arial" pitchFamily="34" charset="0"/>
              </a:rPr>
              <a:t> RS et al. </a:t>
            </a:r>
            <a:r>
              <a:rPr lang="cs-CZ" sz="1600" i="1" dirty="0">
                <a:latin typeface="Arial" pitchFamily="34" charset="0"/>
                <a:cs typeface="Arial" pitchFamily="34" charset="0"/>
              </a:rPr>
              <a:t>A</a:t>
            </a:r>
            <a:r>
              <a:rPr lang="en-GB" sz="1600" i="1" dirty="0">
                <a:latin typeface="Arial" pitchFamily="34" charset="0"/>
                <a:cs typeface="Arial" pitchFamily="34" charset="0"/>
              </a:rPr>
              <a:t>JRCCM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 2001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163:316-21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6"/>
          <p:cNvSpPr>
            <a:spLocks noChangeArrowheads="1"/>
          </p:cNvSpPr>
          <p:nvPr/>
        </p:nvSpPr>
        <p:spPr bwMode="auto">
          <a:xfrm>
            <a:off x="4643438" y="6176348"/>
            <a:ext cx="4643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sz="1600" b="1" dirty="0" err="1">
                <a:latin typeface="Arial" pitchFamily="34" charset="0"/>
                <a:cs typeface="Arial" pitchFamily="34" charset="0"/>
              </a:rPr>
              <a:t>Pavlov</a:t>
            </a:r>
            <a:r>
              <a:rPr lang="de-DE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>
                <a:latin typeface="Arial" pitchFamily="34" charset="0"/>
                <a:cs typeface="Arial" pitchFamily="34" charset="0"/>
              </a:rPr>
              <a:t>VA</a:t>
            </a:r>
            <a:r>
              <a:rPr lang="de-DE" sz="1600" b="1" dirty="0">
                <a:latin typeface="Arial" pitchFamily="34" charset="0"/>
                <a:cs typeface="Arial" pitchFamily="34" charset="0"/>
              </a:rPr>
              <a:t> et al. </a:t>
            </a:r>
            <a:r>
              <a:rPr lang="cs-CZ" sz="1600" i="1" dirty="0">
                <a:solidFill>
                  <a:srgbClr val="292526"/>
                </a:solidFill>
                <a:latin typeface="Arial" pitchFamily="34" charset="0"/>
                <a:cs typeface="Arial" pitchFamily="34" charset="0"/>
              </a:rPr>
              <a:t>CMLS</a:t>
            </a:r>
            <a:r>
              <a:rPr lang="cs-CZ" sz="1600" dirty="0">
                <a:solidFill>
                  <a:srgbClr val="292526"/>
                </a:solidFill>
                <a:latin typeface="Arial" pitchFamily="34" charset="0"/>
                <a:cs typeface="Arial" pitchFamily="34" charset="0"/>
              </a:rPr>
              <a:t> 2004</a:t>
            </a:r>
            <a:r>
              <a:rPr lang="cs-CZ" sz="1600" dirty="0" smtClean="0">
                <a:solidFill>
                  <a:srgbClr val="292526"/>
                </a:solidFill>
                <a:latin typeface="Arial" pitchFamily="34" charset="0"/>
                <a:cs typeface="Arial" pitchFamily="34" charset="0"/>
              </a:rPr>
              <a:t>., 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1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: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2322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-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233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-538974" y="425215"/>
            <a:ext cx="5468164" cy="646331"/>
          </a:xfrm>
          <a:prstGeom prst="rect">
            <a:avLst/>
          </a:prstGeom>
          <a:solidFill>
            <a:srgbClr val="7E54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ODPOVĚĎ na infekci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22" name="Obdélník 21"/>
          <p:cNvSpPr/>
          <p:nvPr/>
        </p:nvSpPr>
        <p:spPr>
          <a:xfrm>
            <a:off x="2657468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5" name="Přímá spojovací čára 34"/>
          <p:cNvCxnSpPr/>
          <p:nvPr/>
        </p:nvCxnSpPr>
        <p:spPr>
          <a:xfrm>
            <a:off x="9644098" y="20002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cxnSp>
        <p:nvCxnSpPr>
          <p:cNvPr id="11" name="Přímá spojovací čára 10"/>
          <p:cNvCxnSpPr/>
          <p:nvPr/>
        </p:nvCxnSpPr>
        <p:spPr>
          <a:xfrm rot="5400000">
            <a:off x="3416800" y="2038530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ovací čára 11"/>
          <p:cNvCxnSpPr/>
          <p:nvPr/>
        </p:nvCxnSpPr>
        <p:spPr>
          <a:xfrm rot="5400000">
            <a:off x="3999702" y="2042674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ovací čára 16"/>
          <p:cNvCxnSpPr/>
          <p:nvPr/>
        </p:nvCxnSpPr>
        <p:spPr>
          <a:xfrm>
            <a:off x="1643042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ovací čára 19"/>
          <p:cNvCxnSpPr/>
          <p:nvPr/>
        </p:nvCxnSpPr>
        <p:spPr>
          <a:xfrm>
            <a:off x="4274056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ovéPole 24"/>
          <p:cNvSpPr txBox="1"/>
          <p:nvPr/>
        </p:nvSpPr>
        <p:spPr>
          <a:xfrm>
            <a:off x="1104947" y="2857496"/>
            <a:ext cx="1109599" cy="430887"/>
          </a:xfrm>
          <a:prstGeom prst="rect">
            <a:avLst/>
          </a:prstGeom>
          <a:solidFill>
            <a:srgbClr val="CC33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LOCAL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5572132" y="2877907"/>
            <a:ext cx="1625766" cy="430887"/>
          </a:xfrm>
          <a:prstGeom prst="rect">
            <a:avLst/>
          </a:prstGeom>
          <a:solidFill>
            <a:srgbClr val="0066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SYSTEMIC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285720" y="3665984"/>
            <a:ext cx="39725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Cíl: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bezpečná likvidace baktérií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  </a:t>
            </a: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polymorfonukleáry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(PMN)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ovéPole 27"/>
          <p:cNvSpPr txBox="1"/>
          <p:nvPr/>
        </p:nvSpPr>
        <p:spPr>
          <a:xfrm>
            <a:off x="285720" y="4458296"/>
            <a:ext cx="57681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Klíčoví hráči:</a:t>
            </a:r>
          </a:p>
          <a:p>
            <a:r>
              <a:rPr lang="cs-CZ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mechanizmy </a:t>
            </a: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inátní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imunity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  (M</a:t>
            </a:r>
            <a:r>
              <a:rPr lang="cs-CZ" sz="2000" dirty="0" smtClean="0">
                <a:latin typeface="Arial" pitchFamily="34" charset="0"/>
                <a:cs typeface="Arial" pitchFamily="34" charset="0"/>
                <a:sym typeface="Symbol"/>
              </a:rPr>
              <a:t>, </a:t>
            </a:r>
            <a:r>
              <a:rPr lang="cs-CZ" sz="2000" dirty="0" err="1" smtClean="0">
                <a:latin typeface="Arial" pitchFamily="34" charset="0"/>
                <a:cs typeface="Arial" pitchFamily="34" charset="0"/>
                <a:sym typeface="Symbol"/>
              </a:rPr>
              <a:t>cytokíny</a:t>
            </a:r>
            <a:r>
              <a:rPr lang="cs-CZ" sz="2000" dirty="0" smtClean="0">
                <a:latin typeface="Arial" pitchFamily="34" charset="0"/>
                <a:cs typeface="Arial" pitchFamily="34" charset="0"/>
                <a:sym typeface="Symbol"/>
              </a:rPr>
              <a:t>, PMN, EN, </a:t>
            </a:r>
            <a:r>
              <a:rPr lang="cs-CZ" sz="2000" dirty="0" err="1" smtClean="0">
                <a:latin typeface="Arial" pitchFamily="34" charset="0"/>
                <a:cs typeface="Arial" pitchFamily="34" charset="0"/>
                <a:sym typeface="Symbol"/>
              </a:rPr>
              <a:t>koagul</a:t>
            </a:r>
            <a:r>
              <a:rPr lang="cs-CZ" sz="2000" dirty="0" smtClean="0">
                <a:latin typeface="Arial" pitchFamily="34" charset="0"/>
                <a:cs typeface="Arial" pitchFamily="34" charset="0"/>
                <a:sym typeface="Symbol"/>
              </a:rPr>
              <a:t>.)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        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ovéPole 29"/>
          <p:cNvSpPr txBox="1"/>
          <p:nvPr/>
        </p:nvSpPr>
        <p:spPr>
          <a:xfrm>
            <a:off x="297912" y="5564728"/>
            <a:ext cx="42791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Charakter: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 - PROINFLAMATORNÍ</a:t>
            </a:r>
            <a:endParaRPr lang="cs-CZ" sz="20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0" name="Přímá spojovací šipka 39"/>
          <p:cNvCxnSpPr/>
          <p:nvPr/>
        </p:nvCxnSpPr>
        <p:spPr>
          <a:xfrm rot="5400000">
            <a:off x="6151219" y="2521957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šipka 40"/>
          <p:cNvCxnSpPr/>
          <p:nvPr/>
        </p:nvCxnSpPr>
        <p:spPr>
          <a:xfrm rot="5400000">
            <a:off x="1479309" y="2521163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7"/>
          <p:cNvSpPr>
            <a:spLocks noChangeArrowheads="1"/>
          </p:cNvSpPr>
          <p:nvPr/>
        </p:nvSpPr>
        <p:spPr bwMode="auto">
          <a:xfrm>
            <a:off x="4643438" y="6448032"/>
            <a:ext cx="44291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de-DE" sz="1600" b="1" dirty="0" err="1">
                <a:latin typeface="Arial" pitchFamily="34" charset="0"/>
                <a:cs typeface="Arial" pitchFamily="34" charset="0"/>
              </a:rPr>
              <a:t>Munford</a:t>
            </a:r>
            <a:r>
              <a:rPr lang="de-DE" sz="1600" b="1" dirty="0">
                <a:latin typeface="Arial" pitchFamily="34" charset="0"/>
                <a:cs typeface="Arial" pitchFamily="34" charset="0"/>
              </a:rPr>
              <a:t> RS et al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. </a:t>
            </a:r>
            <a:r>
              <a:rPr lang="cs-CZ" sz="1600" i="1" dirty="0">
                <a:latin typeface="Arial" pitchFamily="34" charset="0"/>
                <a:cs typeface="Arial" pitchFamily="34" charset="0"/>
              </a:rPr>
              <a:t>A</a:t>
            </a:r>
            <a:r>
              <a:rPr lang="en-GB" sz="1600" i="1" dirty="0">
                <a:latin typeface="Arial" pitchFamily="34" charset="0"/>
                <a:cs typeface="Arial" pitchFamily="34" charset="0"/>
              </a:rPr>
              <a:t>JRCCM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 2001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163:316-21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ovéPole 26"/>
          <p:cNvSpPr txBox="1"/>
          <p:nvPr/>
        </p:nvSpPr>
        <p:spPr>
          <a:xfrm>
            <a:off x="2519977" y="2542510"/>
            <a:ext cx="10518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i="1" dirty="0" smtClean="0">
                <a:solidFill>
                  <a:srgbClr val="C00000"/>
                </a:solidFill>
                <a:latin typeface="+mn-lt"/>
                <a:cs typeface="Arial" pitchFamily="34" charset="0"/>
              </a:rPr>
              <a:t>aktivace</a:t>
            </a:r>
            <a:endParaRPr lang="cs-CZ" sz="2000" b="1" i="1" dirty="0">
              <a:solidFill>
                <a:srgbClr val="C00000"/>
              </a:solidFill>
              <a:latin typeface="+mn-lt"/>
              <a:cs typeface="Arial" pitchFamily="34" charset="0"/>
            </a:endParaRPr>
          </a:p>
        </p:txBody>
      </p:sp>
      <p:cxnSp>
        <p:nvCxnSpPr>
          <p:cNvPr id="37" name="Přímá spojovací šipka 36"/>
          <p:cNvCxnSpPr/>
          <p:nvPr/>
        </p:nvCxnSpPr>
        <p:spPr>
          <a:xfrm>
            <a:off x="2500298" y="2971138"/>
            <a:ext cx="2786082" cy="1588"/>
          </a:xfrm>
          <a:prstGeom prst="straightConnector1">
            <a:avLst/>
          </a:prstGeom>
          <a:ln w="31750">
            <a:solidFill>
              <a:srgbClr val="C00000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26"/>
          <p:cNvSpPr>
            <a:spLocks noChangeArrowheads="1"/>
          </p:cNvSpPr>
          <p:nvPr/>
        </p:nvSpPr>
        <p:spPr bwMode="auto">
          <a:xfrm>
            <a:off x="4643438" y="6176348"/>
            <a:ext cx="4643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sz="1600" b="1" dirty="0" err="1">
                <a:latin typeface="Arial" pitchFamily="34" charset="0"/>
                <a:cs typeface="Arial" pitchFamily="34" charset="0"/>
              </a:rPr>
              <a:t>Pavlov</a:t>
            </a:r>
            <a:r>
              <a:rPr lang="de-DE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>
                <a:latin typeface="Arial" pitchFamily="34" charset="0"/>
                <a:cs typeface="Arial" pitchFamily="34" charset="0"/>
              </a:rPr>
              <a:t>VA</a:t>
            </a:r>
            <a:r>
              <a:rPr lang="de-DE" sz="1600" b="1" dirty="0">
                <a:latin typeface="Arial" pitchFamily="34" charset="0"/>
                <a:cs typeface="Arial" pitchFamily="34" charset="0"/>
              </a:rPr>
              <a:t> et al. </a:t>
            </a:r>
            <a:r>
              <a:rPr lang="cs-CZ" sz="1600" i="1" dirty="0">
                <a:solidFill>
                  <a:srgbClr val="292526"/>
                </a:solidFill>
                <a:latin typeface="Arial" pitchFamily="34" charset="0"/>
                <a:cs typeface="Arial" pitchFamily="34" charset="0"/>
              </a:rPr>
              <a:t>CMLS</a:t>
            </a:r>
            <a:r>
              <a:rPr lang="cs-CZ" sz="1600" dirty="0">
                <a:solidFill>
                  <a:srgbClr val="292526"/>
                </a:solidFill>
                <a:latin typeface="Arial" pitchFamily="34" charset="0"/>
                <a:cs typeface="Arial" pitchFamily="34" charset="0"/>
              </a:rPr>
              <a:t> 2004</a:t>
            </a:r>
            <a:r>
              <a:rPr lang="cs-CZ" sz="1600" dirty="0" smtClean="0">
                <a:solidFill>
                  <a:srgbClr val="292526"/>
                </a:solidFill>
                <a:latin typeface="Arial" pitchFamily="34" charset="0"/>
                <a:cs typeface="Arial" pitchFamily="34" charset="0"/>
              </a:rPr>
              <a:t>., 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1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: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2322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-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233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-538974" y="425215"/>
            <a:ext cx="5468164" cy="646331"/>
          </a:xfrm>
          <a:prstGeom prst="rect">
            <a:avLst/>
          </a:prstGeom>
          <a:solidFill>
            <a:srgbClr val="7E54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ODPOVĚĎ na infekci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22" name="Obdélník 21"/>
          <p:cNvSpPr/>
          <p:nvPr/>
        </p:nvSpPr>
        <p:spPr>
          <a:xfrm>
            <a:off x="2657468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5" name="Přímá spojovací čára 34"/>
          <p:cNvCxnSpPr/>
          <p:nvPr/>
        </p:nvCxnSpPr>
        <p:spPr>
          <a:xfrm>
            <a:off x="9644098" y="20002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cxnSp>
        <p:nvCxnSpPr>
          <p:cNvPr id="11" name="Přímá spojovací čára 10"/>
          <p:cNvCxnSpPr/>
          <p:nvPr/>
        </p:nvCxnSpPr>
        <p:spPr>
          <a:xfrm rot="5400000">
            <a:off x="3416800" y="2038530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ovací čára 11"/>
          <p:cNvCxnSpPr/>
          <p:nvPr/>
        </p:nvCxnSpPr>
        <p:spPr>
          <a:xfrm rot="5400000">
            <a:off x="3999702" y="2042674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ovací čára 16"/>
          <p:cNvCxnSpPr/>
          <p:nvPr/>
        </p:nvCxnSpPr>
        <p:spPr>
          <a:xfrm>
            <a:off x="1643042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ovací čára 19"/>
          <p:cNvCxnSpPr/>
          <p:nvPr/>
        </p:nvCxnSpPr>
        <p:spPr>
          <a:xfrm>
            <a:off x="4274056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ovéPole 24"/>
          <p:cNvSpPr txBox="1"/>
          <p:nvPr/>
        </p:nvSpPr>
        <p:spPr>
          <a:xfrm>
            <a:off x="1104947" y="2857496"/>
            <a:ext cx="1109599" cy="430887"/>
          </a:xfrm>
          <a:prstGeom prst="rect">
            <a:avLst/>
          </a:prstGeom>
          <a:solidFill>
            <a:srgbClr val="CC33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LOCAL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5572132" y="2877907"/>
            <a:ext cx="1625766" cy="430887"/>
          </a:xfrm>
          <a:prstGeom prst="rect">
            <a:avLst/>
          </a:prstGeom>
          <a:solidFill>
            <a:srgbClr val="0066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SYSTEMIC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285720" y="3665984"/>
            <a:ext cx="39725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Cíl: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bezpečná likvidace baktérií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  </a:t>
            </a: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polymorfonukleáry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(PMN)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ovéPole 27"/>
          <p:cNvSpPr txBox="1"/>
          <p:nvPr/>
        </p:nvSpPr>
        <p:spPr>
          <a:xfrm>
            <a:off x="285720" y="4458296"/>
            <a:ext cx="57681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Klíčoví hráči:</a:t>
            </a:r>
          </a:p>
          <a:p>
            <a:r>
              <a:rPr lang="cs-CZ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mechanizmy </a:t>
            </a: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inátní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imunity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  (M</a:t>
            </a:r>
            <a:r>
              <a:rPr lang="cs-CZ" sz="2000" dirty="0" smtClean="0">
                <a:latin typeface="Arial" pitchFamily="34" charset="0"/>
                <a:cs typeface="Arial" pitchFamily="34" charset="0"/>
                <a:sym typeface="Symbol"/>
              </a:rPr>
              <a:t>, </a:t>
            </a:r>
            <a:r>
              <a:rPr lang="cs-CZ" sz="2000" dirty="0" err="1" smtClean="0">
                <a:latin typeface="Arial" pitchFamily="34" charset="0"/>
                <a:cs typeface="Arial" pitchFamily="34" charset="0"/>
                <a:sym typeface="Symbol"/>
              </a:rPr>
              <a:t>cytokíny</a:t>
            </a:r>
            <a:r>
              <a:rPr lang="cs-CZ" sz="2000" dirty="0" smtClean="0">
                <a:latin typeface="Arial" pitchFamily="34" charset="0"/>
                <a:cs typeface="Arial" pitchFamily="34" charset="0"/>
                <a:sym typeface="Symbol"/>
              </a:rPr>
              <a:t>, PMN, EN, </a:t>
            </a:r>
            <a:r>
              <a:rPr lang="cs-CZ" sz="2000" dirty="0" err="1" smtClean="0">
                <a:latin typeface="Arial" pitchFamily="34" charset="0"/>
                <a:cs typeface="Arial" pitchFamily="34" charset="0"/>
                <a:sym typeface="Symbol"/>
              </a:rPr>
              <a:t>koagul</a:t>
            </a:r>
            <a:r>
              <a:rPr lang="cs-CZ" sz="2000" dirty="0" smtClean="0">
                <a:latin typeface="Arial" pitchFamily="34" charset="0"/>
                <a:cs typeface="Arial" pitchFamily="34" charset="0"/>
                <a:sym typeface="Symbol"/>
              </a:rPr>
              <a:t>.)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        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ovéPole 29"/>
          <p:cNvSpPr txBox="1"/>
          <p:nvPr/>
        </p:nvSpPr>
        <p:spPr>
          <a:xfrm>
            <a:off x="297912" y="5564728"/>
            <a:ext cx="42791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Charakter: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 - PROINFLAMATORNÍ</a:t>
            </a:r>
            <a:endParaRPr lang="cs-CZ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ovéPole 30"/>
          <p:cNvSpPr txBox="1"/>
          <p:nvPr/>
        </p:nvSpPr>
        <p:spPr>
          <a:xfrm>
            <a:off x="4885888" y="3665984"/>
            <a:ext cx="38298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Cíl: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kontrola intenzity lokálních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  pro-IR mechanizmů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ovéPole 31"/>
          <p:cNvSpPr txBox="1"/>
          <p:nvPr/>
        </p:nvSpPr>
        <p:spPr>
          <a:xfrm>
            <a:off x="4901224" y="4463994"/>
            <a:ext cx="4242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Klíčoví hráči:</a:t>
            </a:r>
          </a:p>
          <a:p>
            <a:r>
              <a:rPr lang="cs-CZ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n.vagus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noradrenergní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tonus,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   HPA-tonus, termoregulace                       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ovéPole 32"/>
          <p:cNvSpPr txBox="1"/>
          <p:nvPr/>
        </p:nvSpPr>
        <p:spPr>
          <a:xfrm>
            <a:off x="4887223" y="5559948"/>
            <a:ext cx="4213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Charakter: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- ANTIINFLAMATORNÍ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0" name="Přímá spojovací šipka 39"/>
          <p:cNvCxnSpPr/>
          <p:nvPr/>
        </p:nvCxnSpPr>
        <p:spPr>
          <a:xfrm rot="5400000">
            <a:off x="6151219" y="2521957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šipka 40"/>
          <p:cNvCxnSpPr/>
          <p:nvPr/>
        </p:nvCxnSpPr>
        <p:spPr>
          <a:xfrm rot="5400000">
            <a:off x="1479309" y="2521163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7"/>
          <p:cNvSpPr>
            <a:spLocks noChangeArrowheads="1"/>
          </p:cNvSpPr>
          <p:nvPr/>
        </p:nvSpPr>
        <p:spPr bwMode="auto">
          <a:xfrm>
            <a:off x="4643438" y="6448032"/>
            <a:ext cx="44291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de-DE" sz="1600" b="1" dirty="0" err="1">
                <a:latin typeface="Arial" pitchFamily="34" charset="0"/>
                <a:cs typeface="Arial" pitchFamily="34" charset="0"/>
              </a:rPr>
              <a:t>Munford</a:t>
            </a:r>
            <a:r>
              <a:rPr lang="de-DE" sz="1600" b="1" dirty="0">
                <a:latin typeface="Arial" pitchFamily="34" charset="0"/>
                <a:cs typeface="Arial" pitchFamily="34" charset="0"/>
              </a:rPr>
              <a:t> RS et al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. </a:t>
            </a:r>
            <a:r>
              <a:rPr lang="cs-CZ" sz="1600" i="1" dirty="0">
                <a:latin typeface="Arial" pitchFamily="34" charset="0"/>
                <a:cs typeface="Arial" pitchFamily="34" charset="0"/>
              </a:rPr>
              <a:t>A</a:t>
            </a:r>
            <a:r>
              <a:rPr lang="en-GB" sz="1600" i="1" dirty="0">
                <a:latin typeface="Arial" pitchFamily="34" charset="0"/>
                <a:cs typeface="Arial" pitchFamily="34" charset="0"/>
              </a:rPr>
              <a:t>JRCCM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 2001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163:316-21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ovéPole 26"/>
          <p:cNvSpPr txBox="1"/>
          <p:nvPr/>
        </p:nvSpPr>
        <p:spPr>
          <a:xfrm>
            <a:off x="2519977" y="2542510"/>
            <a:ext cx="10518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i="1" dirty="0" smtClean="0">
                <a:solidFill>
                  <a:srgbClr val="C00000"/>
                </a:solidFill>
                <a:latin typeface="+mn-lt"/>
                <a:cs typeface="Arial" pitchFamily="34" charset="0"/>
              </a:rPr>
              <a:t>aktivace</a:t>
            </a:r>
            <a:endParaRPr lang="cs-CZ" sz="2000" b="1" i="1" dirty="0">
              <a:solidFill>
                <a:srgbClr val="C00000"/>
              </a:solidFill>
              <a:latin typeface="+mn-lt"/>
              <a:cs typeface="Arial" pitchFamily="34" charset="0"/>
            </a:endParaRPr>
          </a:p>
        </p:txBody>
      </p:sp>
      <p:cxnSp>
        <p:nvCxnSpPr>
          <p:cNvPr id="37" name="Přímá spojovací šipka 36"/>
          <p:cNvCxnSpPr/>
          <p:nvPr/>
        </p:nvCxnSpPr>
        <p:spPr>
          <a:xfrm>
            <a:off x="2500298" y="2971138"/>
            <a:ext cx="2786082" cy="1588"/>
          </a:xfrm>
          <a:prstGeom prst="straightConnector1">
            <a:avLst/>
          </a:prstGeom>
          <a:ln w="31750">
            <a:solidFill>
              <a:srgbClr val="C00000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ovací šipka 37"/>
          <p:cNvCxnSpPr/>
          <p:nvPr/>
        </p:nvCxnSpPr>
        <p:spPr>
          <a:xfrm>
            <a:off x="2500298" y="3142758"/>
            <a:ext cx="2786082" cy="1588"/>
          </a:xfrm>
          <a:prstGeom prst="straightConnector1">
            <a:avLst/>
          </a:prstGeom>
          <a:ln w="31750">
            <a:solidFill>
              <a:srgbClr val="006600"/>
            </a:solidFill>
            <a:prstDash val="sysDash"/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ovéPole 38"/>
          <p:cNvSpPr txBox="1"/>
          <p:nvPr/>
        </p:nvSpPr>
        <p:spPr>
          <a:xfrm>
            <a:off x="4305927" y="3143248"/>
            <a:ext cx="10374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i="1" dirty="0" smtClean="0">
                <a:solidFill>
                  <a:srgbClr val="006600"/>
                </a:solidFill>
                <a:latin typeface="+mn-lt"/>
                <a:cs typeface="Arial" pitchFamily="34" charset="0"/>
              </a:rPr>
              <a:t>inhibice</a:t>
            </a:r>
            <a:endParaRPr lang="cs-CZ" sz="2000" b="1" i="1" dirty="0">
              <a:solidFill>
                <a:srgbClr val="006600"/>
              </a:solidFill>
              <a:latin typeface="+mn-lt"/>
              <a:cs typeface="Arial" pitchFamily="34" charset="0"/>
            </a:endParaRPr>
          </a:p>
        </p:txBody>
      </p:sp>
      <p:sp>
        <p:nvSpPr>
          <p:cNvPr id="43" name="Rectangle 26"/>
          <p:cNvSpPr>
            <a:spLocks noChangeArrowheads="1"/>
          </p:cNvSpPr>
          <p:nvPr/>
        </p:nvSpPr>
        <p:spPr bwMode="auto">
          <a:xfrm>
            <a:off x="4643438" y="6176348"/>
            <a:ext cx="4643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sz="1600" b="1" dirty="0" err="1">
                <a:latin typeface="Arial" pitchFamily="34" charset="0"/>
                <a:cs typeface="Arial" pitchFamily="34" charset="0"/>
              </a:rPr>
              <a:t>Pavlov</a:t>
            </a:r>
            <a:r>
              <a:rPr lang="de-DE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>
                <a:latin typeface="Arial" pitchFamily="34" charset="0"/>
                <a:cs typeface="Arial" pitchFamily="34" charset="0"/>
              </a:rPr>
              <a:t>VA</a:t>
            </a:r>
            <a:r>
              <a:rPr lang="de-DE" sz="1600" b="1" dirty="0">
                <a:latin typeface="Arial" pitchFamily="34" charset="0"/>
                <a:cs typeface="Arial" pitchFamily="34" charset="0"/>
              </a:rPr>
              <a:t> et al. </a:t>
            </a:r>
            <a:r>
              <a:rPr lang="cs-CZ" sz="1600" i="1" dirty="0">
                <a:solidFill>
                  <a:srgbClr val="292526"/>
                </a:solidFill>
                <a:latin typeface="Arial" pitchFamily="34" charset="0"/>
                <a:cs typeface="Arial" pitchFamily="34" charset="0"/>
              </a:rPr>
              <a:t>CMLS</a:t>
            </a:r>
            <a:r>
              <a:rPr lang="cs-CZ" sz="1600" dirty="0">
                <a:solidFill>
                  <a:srgbClr val="292526"/>
                </a:solidFill>
                <a:latin typeface="Arial" pitchFamily="34" charset="0"/>
                <a:cs typeface="Arial" pitchFamily="34" charset="0"/>
              </a:rPr>
              <a:t> 2004</a:t>
            </a:r>
            <a:r>
              <a:rPr lang="cs-CZ" sz="1600" dirty="0" smtClean="0">
                <a:solidFill>
                  <a:srgbClr val="292526"/>
                </a:solidFill>
                <a:latin typeface="Arial" pitchFamily="34" charset="0"/>
                <a:cs typeface="Arial" pitchFamily="34" charset="0"/>
              </a:rPr>
              <a:t>., 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1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: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2322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-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233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-538974" y="425215"/>
            <a:ext cx="5468164" cy="646331"/>
          </a:xfrm>
          <a:prstGeom prst="rect">
            <a:avLst/>
          </a:prstGeom>
          <a:solidFill>
            <a:srgbClr val="7E54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ODPOVĚĎ na infekci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22" name="Obdélník 21"/>
          <p:cNvSpPr/>
          <p:nvPr/>
        </p:nvSpPr>
        <p:spPr>
          <a:xfrm>
            <a:off x="2657468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5" name="Přímá spojovací čára 34"/>
          <p:cNvCxnSpPr/>
          <p:nvPr/>
        </p:nvCxnSpPr>
        <p:spPr>
          <a:xfrm>
            <a:off x="9644098" y="20002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cxnSp>
        <p:nvCxnSpPr>
          <p:cNvPr id="11" name="Přímá spojovací čára 10"/>
          <p:cNvCxnSpPr/>
          <p:nvPr/>
        </p:nvCxnSpPr>
        <p:spPr>
          <a:xfrm rot="5400000">
            <a:off x="3416800" y="2038530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ovací čára 11"/>
          <p:cNvCxnSpPr/>
          <p:nvPr/>
        </p:nvCxnSpPr>
        <p:spPr>
          <a:xfrm rot="5400000">
            <a:off x="3999702" y="2042674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ovací čára 16"/>
          <p:cNvCxnSpPr/>
          <p:nvPr/>
        </p:nvCxnSpPr>
        <p:spPr>
          <a:xfrm>
            <a:off x="1643042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ovací čára 19"/>
          <p:cNvCxnSpPr/>
          <p:nvPr/>
        </p:nvCxnSpPr>
        <p:spPr>
          <a:xfrm>
            <a:off x="4274056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ovéPole 24"/>
          <p:cNvSpPr txBox="1"/>
          <p:nvPr/>
        </p:nvSpPr>
        <p:spPr>
          <a:xfrm>
            <a:off x="1104947" y="2857496"/>
            <a:ext cx="1109599" cy="430887"/>
          </a:xfrm>
          <a:prstGeom prst="rect">
            <a:avLst/>
          </a:prstGeom>
          <a:solidFill>
            <a:srgbClr val="CC33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LOCAL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5572132" y="2877907"/>
            <a:ext cx="1625766" cy="430887"/>
          </a:xfrm>
          <a:prstGeom prst="rect">
            <a:avLst/>
          </a:prstGeom>
          <a:solidFill>
            <a:srgbClr val="0066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SYSTEMIC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0" name="Přímá spojovací šipka 39"/>
          <p:cNvCxnSpPr/>
          <p:nvPr/>
        </p:nvCxnSpPr>
        <p:spPr>
          <a:xfrm rot="5400000">
            <a:off x="6151219" y="2521957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šipka 40"/>
          <p:cNvCxnSpPr/>
          <p:nvPr/>
        </p:nvCxnSpPr>
        <p:spPr>
          <a:xfrm rot="5400000">
            <a:off x="1479309" y="2521163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7"/>
          <p:cNvSpPr>
            <a:spLocks noChangeArrowheads="1"/>
          </p:cNvSpPr>
          <p:nvPr/>
        </p:nvSpPr>
        <p:spPr bwMode="auto">
          <a:xfrm>
            <a:off x="5072066" y="6448032"/>
            <a:ext cx="40005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Cavaillon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JM., </a:t>
            </a:r>
            <a:r>
              <a:rPr lang="cs-CZ" sz="1600" i="1" dirty="0" err="1" smtClean="0">
                <a:latin typeface="Arial" pitchFamily="34" charset="0"/>
                <a:cs typeface="Arial" pitchFamily="34" charset="0"/>
              </a:rPr>
              <a:t>Sepsis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1998., 2:127-140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777" y="3610277"/>
            <a:ext cx="1311275" cy="1981200"/>
          </a:xfrm>
          <a:prstGeom prst="rect">
            <a:avLst/>
          </a:prstGeom>
          <a:ln w="25400">
            <a:solidFill>
              <a:srgbClr val="CC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TextovéPole 26"/>
          <p:cNvSpPr txBox="1"/>
          <p:nvPr/>
        </p:nvSpPr>
        <p:spPr>
          <a:xfrm>
            <a:off x="1928794" y="3038773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  <p:sp>
        <p:nvSpPr>
          <p:cNvPr id="34" name="TextovéPole 33"/>
          <p:cNvSpPr txBox="1"/>
          <p:nvPr/>
        </p:nvSpPr>
        <p:spPr>
          <a:xfrm>
            <a:off x="428596" y="5814972"/>
            <a:ext cx="29049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… angel </a:t>
            </a:r>
            <a:r>
              <a:rPr lang="cs-CZ" sz="2000" dirty="0" err="1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face</a:t>
            </a:r>
            <a:r>
              <a:rPr lang="cs-CZ" sz="20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000" dirty="0" err="1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cs-CZ" sz="20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000" dirty="0" err="1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local</a:t>
            </a:r>
            <a:r>
              <a:rPr lang="cs-CZ" sz="20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IR</a:t>
            </a:r>
            <a:endParaRPr lang="cs-CZ" sz="2000" dirty="0">
              <a:solidFill>
                <a:srgbClr val="CC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ovéPole 35"/>
          <p:cNvSpPr txBox="1"/>
          <p:nvPr/>
        </p:nvSpPr>
        <p:spPr>
          <a:xfrm>
            <a:off x="3088831" y="4000504"/>
            <a:ext cx="1983235" cy="830997"/>
          </a:xfrm>
          <a:prstGeom prst="rect">
            <a:avLst/>
          </a:prstGeom>
          <a:solidFill>
            <a:srgbClr val="000066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Jsou důležité</a:t>
            </a:r>
          </a:p>
          <a:p>
            <a:pPr algn="ctr"/>
            <a:r>
              <a:rPr lang="cs-C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 přežití</a:t>
            </a:r>
            <a:endParaRPr lang="cs-CZ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2919" y="3615178"/>
            <a:ext cx="1311275" cy="1981200"/>
          </a:xfrm>
          <a:prstGeom prst="rect">
            <a:avLst/>
          </a:prstGeom>
          <a:ln w="25400"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" name="TextovéPole 37"/>
          <p:cNvSpPr txBox="1"/>
          <p:nvPr/>
        </p:nvSpPr>
        <p:spPr>
          <a:xfrm>
            <a:off x="5072066" y="5814972"/>
            <a:ext cx="33730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… angel </a:t>
            </a:r>
            <a:r>
              <a:rPr lang="cs-CZ" sz="2000" dirty="0" err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face</a:t>
            </a:r>
            <a:r>
              <a:rPr lang="cs-CZ" sz="20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000" dirty="0" err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cs-CZ" sz="20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000" dirty="0" err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systemic</a:t>
            </a:r>
            <a:r>
              <a:rPr lang="cs-CZ" sz="20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IR</a:t>
            </a:r>
            <a:endParaRPr lang="cs-CZ" sz="2000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-538974" y="425215"/>
            <a:ext cx="5468164" cy="646331"/>
          </a:xfrm>
          <a:prstGeom prst="rect">
            <a:avLst/>
          </a:prstGeom>
          <a:solidFill>
            <a:srgbClr val="7E54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ODPOVĚĎ na infekci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22" name="Obdélník 21"/>
          <p:cNvSpPr/>
          <p:nvPr/>
        </p:nvSpPr>
        <p:spPr>
          <a:xfrm>
            <a:off x="2657468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5" name="Přímá spojovací čára 34"/>
          <p:cNvCxnSpPr/>
          <p:nvPr/>
        </p:nvCxnSpPr>
        <p:spPr>
          <a:xfrm>
            <a:off x="9644098" y="20002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cxnSp>
        <p:nvCxnSpPr>
          <p:cNvPr id="11" name="Přímá spojovací čára 10"/>
          <p:cNvCxnSpPr/>
          <p:nvPr/>
        </p:nvCxnSpPr>
        <p:spPr>
          <a:xfrm rot="5400000">
            <a:off x="3416800" y="2038530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ovací čára 11"/>
          <p:cNvCxnSpPr/>
          <p:nvPr/>
        </p:nvCxnSpPr>
        <p:spPr>
          <a:xfrm rot="5400000">
            <a:off x="3999702" y="2042674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ovací čára 16"/>
          <p:cNvCxnSpPr/>
          <p:nvPr/>
        </p:nvCxnSpPr>
        <p:spPr>
          <a:xfrm>
            <a:off x="1643042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ovací čára 19"/>
          <p:cNvCxnSpPr/>
          <p:nvPr/>
        </p:nvCxnSpPr>
        <p:spPr>
          <a:xfrm>
            <a:off x="4274056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ovéPole 24"/>
          <p:cNvSpPr txBox="1"/>
          <p:nvPr/>
        </p:nvSpPr>
        <p:spPr>
          <a:xfrm>
            <a:off x="1104947" y="2857496"/>
            <a:ext cx="1109599" cy="430887"/>
          </a:xfrm>
          <a:prstGeom prst="rect">
            <a:avLst/>
          </a:prstGeom>
          <a:solidFill>
            <a:srgbClr val="CC33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LOCAL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5572132" y="2877907"/>
            <a:ext cx="1625766" cy="430887"/>
          </a:xfrm>
          <a:prstGeom prst="rect">
            <a:avLst/>
          </a:prstGeom>
          <a:solidFill>
            <a:srgbClr val="0066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SYSTEMIC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0" name="Přímá spojovací šipka 39"/>
          <p:cNvCxnSpPr/>
          <p:nvPr/>
        </p:nvCxnSpPr>
        <p:spPr>
          <a:xfrm rot="5400000">
            <a:off x="6151219" y="2521957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šipka 40"/>
          <p:cNvCxnSpPr/>
          <p:nvPr/>
        </p:nvCxnSpPr>
        <p:spPr>
          <a:xfrm rot="5400000">
            <a:off x="1479309" y="2521163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7"/>
          <p:cNvSpPr>
            <a:spLocks noChangeArrowheads="1"/>
          </p:cNvSpPr>
          <p:nvPr/>
        </p:nvSpPr>
        <p:spPr bwMode="auto">
          <a:xfrm>
            <a:off x="5072066" y="6448032"/>
            <a:ext cx="40005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Cavaillon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JM., </a:t>
            </a:r>
            <a:r>
              <a:rPr lang="cs-CZ" sz="1600" i="1" dirty="0" err="1" smtClean="0">
                <a:latin typeface="Arial" pitchFamily="34" charset="0"/>
                <a:cs typeface="Arial" pitchFamily="34" charset="0"/>
              </a:rPr>
              <a:t>Sepsis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1998., 2:127-140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777" y="3610277"/>
            <a:ext cx="1311275" cy="1981200"/>
          </a:xfrm>
          <a:prstGeom prst="rect">
            <a:avLst/>
          </a:prstGeom>
          <a:ln w="25400">
            <a:solidFill>
              <a:srgbClr val="CC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TextovéPole 26"/>
          <p:cNvSpPr txBox="1"/>
          <p:nvPr/>
        </p:nvSpPr>
        <p:spPr>
          <a:xfrm>
            <a:off x="1928794" y="3038773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  <p:sp>
        <p:nvSpPr>
          <p:cNvPr id="34" name="TextovéPole 33"/>
          <p:cNvSpPr txBox="1"/>
          <p:nvPr/>
        </p:nvSpPr>
        <p:spPr>
          <a:xfrm>
            <a:off x="428596" y="5814972"/>
            <a:ext cx="28889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… </a:t>
            </a:r>
            <a:r>
              <a:rPr lang="cs-CZ" sz="2000" b="1" dirty="0" err="1" smtClean="0">
                <a:latin typeface="Arial" pitchFamily="34" charset="0"/>
                <a:cs typeface="Arial" pitchFamily="34" charset="0"/>
              </a:rPr>
              <a:t>devil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b="1" dirty="0" err="1" smtClean="0">
                <a:latin typeface="Arial" pitchFamily="34" charset="0"/>
                <a:cs typeface="Arial" pitchFamily="34" charset="0"/>
              </a:rPr>
              <a:t>face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local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IR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ovéPole 35"/>
          <p:cNvSpPr txBox="1"/>
          <p:nvPr/>
        </p:nvSpPr>
        <p:spPr>
          <a:xfrm>
            <a:off x="3088831" y="4000504"/>
            <a:ext cx="2100255" cy="8309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pPr algn="ctr"/>
            <a:r>
              <a:rPr lang="cs-CZ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Dysregulace</a:t>
            </a:r>
            <a:endParaRPr lang="cs-CZ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cs-C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vede k MODS</a:t>
            </a:r>
            <a:endParaRPr lang="cs-CZ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2919" y="3615178"/>
            <a:ext cx="1311275" cy="1981200"/>
          </a:xfrm>
          <a:prstGeom prst="rect">
            <a:avLst/>
          </a:prstGeom>
          <a:ln w="25400"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" name="TextovéPole 37"/>
          <p:cNvSpPr txBox="1"/>
          <p:nvPr/>
        </p:nvSpPr>
        <p:spPr>
          <a:xfrm>
            <a:off x="5072066" y="5814972"/>
            <a:ext cx="33570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… </a:t>
            </a:r>
            <a:r>
              <a:rPr lang="cs-CZ" sz="2000" b="1" dirty="0" err="1" smtClean="0">
                <a:latin typeface="Arial" pitchFamily="34" charset="0"/>
                <a:cs typeface="Arial" pitchFamily="34" charset="0"/>
              </a:rPr>
              <a:t>devil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b="1" dirty="0" err="1" smtClean="0">
                <a:latin typeface="Arial" pitchFamily="34" charset="0"/>
                <a:cs typeface="Arial" pitchFamily="34" charset="0"/>
              </a:rPr>
              <a:t>face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systemic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IR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9760" y="3615178"/>
            <a:ext cx="1374775" cy="1990725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97555" y="3610649"/>
            <a:ext cx="1374775" cy="1990725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5572132" y="2877907"/>
            <a:ext cx="2018501" cy="523220"/>
          </a:xfrm>
          <a:prstGeom prst="rect">
            <a:avLst/>
          </a:prstGeom>
          <a:solidFill>
            <a:srgbClr val="0066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SYSTEMIC</a:t>
            </a:r>
            <a:endParaRPr lang="cs-CZ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Přímá spojovací čára 10"/>
          <p:cNvCxnSpPr/>
          <p:nvPr/>
        </p:nvCxnSpPr>
        <p:spPr>
          <a:xfrm rot="5400000">
            <a:off x="3999702" y="2042674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ovací čára 12"/>
          <p:cNvCxnSpPr/>
          <p:nvPr/>
        </p:nvCxnSpPr>
        <p:spPr>
          <a:xfrm>
            <a:off x="4274056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ovací šipka 13"/>
          <p:cNvCxnSpPr/>
          <p:nvPr/>
        </p:nvCxnSpPr>
        <p:spPr>
          <a:xfrm rot="5400000">
            <a:off x="6151219" y="2521957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-642974" y="425215"/>
            <a:ext cx="6083717" cy="646331"/>
          </a:xfrm>
          <a:prstGeom prst="rect">
            <a:avLst/>
          </a:prstGeom>
          <a:solidFill>
            <a:srgbClr val="990033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Dysregulace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ODPOVĚĎI…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5572132" y="2877907"/>
            <a:ext cx="2018501" cy="523220"/>
          </a:xfrm>
          <a:prstGeom prst="rect">
            <a:avLst/>
          </a:prstGeom>
          <a:solidFill>
            <a:srgbClr val="0066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SYSTEMIC</a:t>
            </a:r>
            <a:endParaRPr lang="cs-CZ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Přímá spojovací čára 9"/>
          <p:cNvCxnSpPr/>
          <p:nvPr/>
        </p:nvCxnSpPr>
        <p:spPr>
          <a:xfrm rot="5400000">
            <a:off x="3416800" y="2038530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ovací čára 10"/>
          <p:cNvCxnSpPr/>
          <p:nvPr/>
        </p:nvCxnSpPr>
        <p:spPr>
          <a:xfrm rot="5400000">
            <a:off x="3999702" y="2042674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ovací čára 11"/>
          <p:cNvCxnSpPr/>
          <p:nvPr/>
        </p:nvCxnSpPr>
        <p:spPr>
          <a:xfrm>
            <a:off x="1643042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ovací čára 12"/>
          <p:cNvCxnSpPr/>
          <p:nvPr/>
        </p:nvCxnSpPr>
        <p:spPr>
          <a:xfrm>
            <a:off x="4274056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ovací šipka 13"/>
          <p:cNvCxnSpPr/>
          <p:nvPr/>
        </p:nvCxnSpPr>
        <p:spPr>
          <a:xfrm rot="5400000">
            <a:off x="6151219" y="2521957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ovací šipka 14"/>
          <p:cNvCxnSpPr/>
          <p:nvPr/>
        </p:nvCxnSpPr>
        <p:spPr>
          <a:xfrm rot="5400000">
            <a:off x="1479309" y="2521163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-642974" y="425215"/>
            <a:ext cx="6083717" cy="646331"/>
          </a:xfrm>
          <a:prstGeom prst="rect">
            <a:avLst/>
          </a:prstGeom>
          <a:solidFill>
            <a:srgbClr val="990033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Dysregulace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ODPOVĚĎI…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286124"/>
            <a:ext cx="1252384" cy="114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ovéPole 18"/>
          <p:cNvSpPr txBox="1"/>
          <p:nvPr/>
        </p:nvSpPr>
        <p:spPr>
          <a:xfrm>
            <a:off x="2148431" y="4000504"/>
            <a:ext cx="566181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cs-CZ" sz="18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sz="1800" dirty="0" smtClean="0">
                <a:latin typeface="Arial" pitchFamily="34" charset="0"/>
                <a:cs typeface="Arial" pitchFamily="34" charset="0"/>
                <a:sym typeface="Symbol"/>
              </a:rPr>
              <a:t></a:t>
            </a:r>
            <a:endParaRPr lang="cs-CZ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Obdélník 19"/>
          <p:cNvSpPr/>
          <p:nvPr/>
        </p:nvSpPr>
        <p:spPr>
          <a:xfrm>
            <a:off x="642910" y="3143248"/>
            <a:ext cx="2143140" cy="135732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1" name="Picture 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03" y="2586038"/>
            <a:ext cx="1114425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ovéPole 21"/>
          <p:cNvSpPr txBox="1"/>
          <p:nvPr/>
        </p:nvSpPr>
        <p:spPr>
          <a:xfrm>
            <a:off x="1686415" y="2714620"/>
            <a:ext cx="18854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i="1" dirty="0" smtClean="0">
                <a:solidFill>
                  <a:srgbClr val="C00000"/>
                </a:solidFill>
                <a:latin typeface="+mn-lt"/>
                <a:cs typeface="Arial" pitchFamily="34" charset="0"/>
              </a:rPr>
              <a:t>Infikovaná tkáň</a:t>
            </a:r>
            <a:endParaRPr lang="cs-CZ" sz="2000" b="1" i="1" dirty="0">
              <a:solidFill>
                <a:srgbClr val="C00000"/>
              </a:solidFill>
              <a:latin typeface="+mn-lt"/>
              <a:cs typeface="Arial" pitchFamily="34" charset="0"/>
            </a:endParaRPr>
          </a:p>
        </p:txBody>
      </p:sp>
      <p:cxnSp>
        <p:nvCxnSpPr>
          <p:cNvPr id="28" name="Přímá spojovací čára 27"/>
          <p:cNvCxnSpPr/>
          <p:nvPr/>
        </p:nvCxnSpPr>
        <p:spPr>
          <a:xfrm>
            <a:off x="2357422" y="3643314"/>
            <a:ext cx="2071702" cy="1588"/>
          </a:xfrm>
          <a:prstGeom prst="line">
            <a:avLst/>
          </a:prstGeom>
          <a:ln w="38100">
            <a:solidFill>
              <a:srgbClr val="0066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ovací čára 29"/>
          <p:cNvCxnSpPr/>
          <p:nvPr/>
        </p:nvCxnSpPr>
        <p:spPr>
          <a:xfrm rot="5400000">
            <a:off x="4179091" y="3393281"/>
            <a:ext cx="500066" cy="1588"/>
          </a:xfrm>
          <a:prstGeom prst="line">
            <a:avLst/>
          </a:prstGeom>
          <a:ln w="38100">
            <a:solidFill>
              <a:srgbClr val="0066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ovací čára 31"/>
          <p:cNvCxnSpPr/>
          <p:nvPr/>
        </p:nvCxnSpPr>
        <p:spPr>
          <a:xfrm>
            <a:off x="4429124" y="3143248"/>
            <a:ext cx="928694" cy="1588"/>
          </a:xfrm>
          <a:prstGeom prst="line">
            <a:avLst/>
          </a:prstGeom>
          <a:ln w="38100">
            <a:solidFill>
              <a:srgbClr val="0066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bdélník 32"/>
          <p:cNvSpPr/>
          <p:nvPr/>
        </p:nvSpPr>
        <p:spPr>
          <a:xfrm>
            <a:off x="2357422" y="3429000"/>
            <a:ext cx="142876" cy="428628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Rectangle 47"/>
          <p:cNvSpPr>
            <a:spLocks noChangeArrowheads="1"/>
          </p:cNvSpPr>
          <p:nvPr/>
        </p:nvSpPr>
        <p:spPr bwMode="auto">
          <a:xfrm>
            <a:off x="4500562" y="6072206"/>
            <a:ext cx="47149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Gogos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ChA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al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.,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JID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2000.,181:176-180</a:t>
            </a:r>
            <a:endParaRPr lang="cs-CZ" sz="16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47"/>
          <p:cNvSpPr>
            <a:spLocks noChangeArrowheads="1"/>
          </p:cNvSpPr>
          <p:nvPr/>
        </p:nvSpPr>
        <p:spPr bwMode="auto">
          <a:xfrm>
            <a:off x="4514630" y="6349556"/>
            <a:ext cx="44291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de-DE" sz="1600" b="1" dirty="0" err="1">
                <a:latin typeface="Arial" pitchFamily="34" charset="0"/>
                <a:cs typeface="Arial" pitchFamily="34" charset="0"/>
              </a:rPr>
              <a:t>Munford</a:t>
            </a:r>
            <a:r>
              <a:rPr lang="de-DE" sz="1600" b="1" dirty="0">
                <a:latin typeface="Arial" pitchFamily="34" charset="0"/>
                <a:cs typeface="Arial" pitchFamily="34" charset="0"/>
              </a:rPr>
              <a:t> RS et al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. </a:t>
            </a:r>
            <a:r>
              <a:rPr lang="cs-CZ" sz="1600" i="1" dirty="0">
                <a:latin typeface="Arial" pitchFamily="34" charset="0"/>
                <a:cs typeface="Arial" pitchFamily="34" charset="0"/>
              </a:rPr>
              <a:t>A</a:t>
            </a:r>
            <a:r>
              <a:rPr lang="en-GB" sz="1600" i="1" dirty="0">
                <a:latin typeface="Arial" pitchFamily="34" charset="0"/>
                <a:cs typeface="Arial" pitchFamily="34" charset="0"/>
              </a:rPr>
              <a:t>JRCCM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 2001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163:316-21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ovéPole 35"/>
          <p:cNvSpPr txBox="1"/>
          <p:nvPr/>
        </p:nvSpPr>
        <p:spPr>
          <a:xfrm>
            <a:off x="5503655" y="3512049"/>
            <a:ext cx="3597075" cy="660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00"/>
              </a:lnSpc>
            </a:pPr>
            <a:r>
              <a:rPr lang="cs-CZ" sz="2200" dirty="0" smtClean="0">
                <a:latin typeface="Calibri" pitchFamily="34" charset="0"/>
              </a:rPr>
              <a:t>-  </a:t>
            </a:r>
            <a:r>
              <a:rPr lang="cs-CZ" sz="2200" b="1" dirty="0" smtClean="0">
                <a:latin typeface="Calibri" pitchFamily="34" charset="0"/>
              </a:rPr>
              <a:t>NADMĚRNÁ INTENZITA</a:t>
            </a:r>
          </a:p>
          <a:p>
            <a:pPr>
              <a:lnSpc>
                <a:spcPts val="2200"/>
              </a:lnSpc>
            </a:pPr>
            <a:r>
              <a:rPr lang="cs-CZ" sz="2200" dirty="0" smtClean="0">
                <a:latin typeface="Calibri" pitchFamily="34" charset="0"/>
              </a:rPr>
              <a:t>   systémové </a:t>
            </a:r>
            <a:r>
              <a:rPr lang="cs-CZ" sz="2200" dirty="0" err="1" smtClean="0">
                <a:latin typeface="Calibri" pitchFamily="34" charset="0"/>
              </a:rPr>
              <a:t>anti</a:t>
            </a:r>
            <a:r>
              <a:rPr lang="cs-CZ" sz="2200" dirty="0" smtClean="0">
                <a:latin typeface="Calibri" pitchFamily="34" charset="0"/>
              </a:rPr>
              <a:t>-IR odpovědi</a:t>
            </a:r>
            <a:endParaRPr lang="cs-CZ" sz="22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5572132" y="2877907"/>
            <a:ext cx="2018501" cy="523220"/>
          </a:xfrm>
          <a:prstGeom prst="rect">
            <a:avLst/>
          </a:prstGeom>
          <a:solidFill>
            <a:srgbClr val="0066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SYSTEMIC</a:t>
            </a:r>
            <a:endParaRPr lang="cs-CZ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Přímá spojovací čára 9"/>
          <p:cNvCxnSpPr/>
          <p:nvPr/>
        </p:nvCxnSpPr>
        <p:spPr>
          <a:xfrm rot="5400000">
            <a:off x="3416800" y="2038530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ovací čára 10"/>
          <p:cNvCxnSpPr/>
          <p:nvPr/>
        </p:nvCxnSpPr>
        <p:spPr>
          <a:xfrm rot="5400000">
            <a:off x="3999702" y="2042674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ovací čára 11"/>
          <p:cNvCxnSpPr/>
          <p:nvPr/>
        </p:nvCxnSpPr>
        <p:spPr>
          <a:xfrm>
            <a:off x="1643042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ovací čára 12"/>
          <p:cNvCxnSpPr/>
          <p:nvPr/>
        </p:nvCxnSpPr>
        <p:spPr>
          <a:xfrm>
            <a:off x="4274056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ovací šipka 13"/>
          <p:cNvCxnSpPr/>
          <p:nvPr/>
        </p:nvCxnSpPr>
        <p:spPr>
          <a:xfrm rot="5400000">
            <a:off x="6151219" y="2521957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ovací šipka 14"/>
          <p:cNvCxnSpPr/>
          <p:nvPr/>
        </p:nvCxnSpPr>
        <p:spPr>
          <a:xfrm rot="5400000">
            <a:off x="1479309" y="2521163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-642974" y="425215"/>
            <a:ext cx="6083717" cy="646331"/>
          </a:xfrm>
          <a:prstGeom prst="rect">
            <a:avLst/>
          </a:prstGeom>
          <a:solidFill>
            <a:srgbClr val="990033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Dysregulace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ODPOVĚĎI…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286124"/>
            <a:ext cx="1252384" cy="114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ovéPole 18"/>
          <p:cNvSpPr txBox="1"/>
          <p:nvPr/>
        </p:nvSpPr>
        <p:spPr>
          <a:xfrm>
            <a:off x="2148431" y="4000504"/>
            <a:ext cx="566181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cs-CZ" sz="18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sz="1800" dirty="0" smtClean="0">
                <a:latin typeface="Arial" pitchFamily="34" charset="0"/>
                <a:cs typeface="Arial" pitchFamily="34" charset="0"/>
                <a:sym typeface="Symbol"/>
              </a:rPr>
              <a:t></a:t>
            </a:r>
            <a:endParaRPr lang="cs-CZ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Obdélník 19"/>
          <p:cNvSpPr/>
          <p:nvPr/>
        </p:nvSpPr>
        <p:spPr>
          <a:xfrm>
            <a:off x="642910" y="3143248"/>
            <a:ext cx="2143140" cy="135732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1" name="Picture 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03" y="2586038"/>
            <a:ext cx="1114425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ovéPole 21"/>
          <p:cNvSpPr txBox="1"/>
          <p:nvPr/>
        </p:nvSpPr>
        <p:spPr>
          <a:xfrm>
            <a:off x="1686415" y="2714620"/>
            <a:ext cx="18854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i="1" dirty="0" smtClean="0">
                <a:solidFill>
                  <a:srgbClr val="C00000"/>
                </a:solidFill>
                <a:latin typeface="+mn-lt"/>
                <a:cs typeface="Arial" pitchFamily="34" charset="0"/>
              </a:rPr>
              <a:t>Infikovaná tkáň</a:t>
            </a:r>
            <a:endParaRPr lang="cs-CZ" sz="2000" b="1" i="1" dirty="0">
              <a:solidFill>
                <a:srgbClr val="C00000"/>
              </a:solidFill>
              <a:latin typeface="+mn-lt"/>
              <a:cs typeface="Arial" pitchFamily="34" charset="0"/>
            </a:endParaRPr>
          </a:p>
        </p:txBody>
      </p:sp>
      <p:sp>
        <p:nvSpPr>
          <p:cNvPr id="23" name="TextovéPole 22"/>
          <p:cNvSpPr txBox="1"/>
          <p:nvPr/>
        </p:nvSpPr>
        <p:spPr>
          <a:xfrm>
            <a:off x="5503655" y="3512049"/>
            <a:ext cx="3597075" cy="660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00"/>
              </a:lnSpc>
            </a:pPr>
            <a:r>
              <a:rPr lang="cs-CZ" sz="2200" dirty="0" smtClean="0">
                <a:latin typeface="Calibri" pitchFamily="34" charset="0"/>
              </a:rPr>
              <a:t>-  </a:t>
            </a:r>
            <a:r>
              <a:rPr lang="cs-CZ" sz="2200" b="1" dirty="0" smtClean="0">
                <a:latin typeface="Calibri" pitchFamily="34" charset="0"/>
              </a:rPr>
              <a:t>NADMĚRNÁ INTENZITA</a:t>
            </a:r>
          </a:p>
          <a:p>
            <a:pPr>
              <a:lnSpc>
                <a:spcPts val="2200"/>
              </a:lnSpc>
            </a:pPr>
            <a:r>
              <a:rPr lang="cs-CZ" sz="2200" dirty="0" smtClean="0">
                <a:latin typeface="Calibri" pitchFamily="34" charset="0"/>
              </a:rPr>
              <a:t>   systémové </a:t>
            </a:r>
            <a:r>
              <a:rPr lang="cs-CZ" sz="2200" dirty="0" err="1" smtClean="0">
                <a:latin typeface="Calibri" pitchFamily="34" charset="0"/>
              </a:rPr>
              <a:t>anti</a:t>
            </a:r>
            <a:r>
              <a:rPr lang="cs-CZ" sz="2200" dirty="0" smtClean="0">
                <a:latin typeface="Calibri" pitchFamily="34" charset="0"/>
              </a:rPr>
              <a:t>-IR odpovědi</a:t>
            </a:r>
            <a:endParaRPr lang="cs-CZ" sz="2200" dirty="0">
              <a:latin typeface="Calibri" pitchFamily="34" charset="0"/>
            </a:endParaRPr>
          </a:p>
        </p:txBody>
      </p:sp>
      <p:cxnSp>
        <p:nvCxnSpPr>
          <p:cNvPr id="28" name="Přímá spojovací čára 27"/>
          <p:cNvCxnSpPr/>
          <p:nvPr/>
        </p:nvCxnSpPr>
        <p:spPr>
          <a:xfrm>
            <a:off x="2357422" y="3643314"/>
            <a:ext cx="2071702" cy="1588"/>
          </a:xfrm>
          <a:prstGeom prst="line">
            <a:avLst/>
          </a:prstGeom>
          <a:ln w="38100">
            <a:solidFill>
              <a:srgbClr val="0066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ovací čára 29"/>
          <p:cNvCxnSpPr/>
          <p:nvPr/>
        </p:nvCxnSpPr>
        <p:spPr>
          <a:xfrm rot="5400000">
            <a:off x="4179091" y="3393281"/>
            <a:ext cx="500066" cy="1588"/>
          </a:xfrm>
          <a:prstGeom prst="line">
            <a:avLst/>
          </a:prstGeom>
          <a:ln w="38100">
            <a:solidFill>
              <a:srgbClr val="0066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ovací čára 31"/>
          <p:cNvCxnSpPr/>
          <p:nvPr/>
        </p:nvCxnSpPr>
        <p:spPr>
          <a:xfrm>
            <a:off x="4429124" y="3143248"/>
            <a:ext cx="928694" cy="1588"/>
          </a:xfrm>
          <a:prstGeom prst="line">
            <a:avLst/>
          </a:prstGeom>
          <a:ln w="38100">
            <a:solidFill>
              <a:srgbClr val="0066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bdélník 32"/>
          <p:cNvSpPr/>
          <p:nvPr/>
        </p:nvSpPr>
        <p:spPr>
          <a:xfrm>
            <a:off x="2357422" y="3429000"/>
            <a:ext cx="142876" cy="428628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6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5214950"/>
            <a:ext cx="1252384" cy="114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TextovéPole 26"/>
          <p:cNvSpPr txBox="1"/>
          <p:nvPr/>
        </p:nvSpPr>
        <p:spPr>
          <a:xfrm>
            <a:off x="2148431" y="5929330"/>
            <a:ext cx="566181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cs-CZ" sz="18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sz="1800" dirty="0" smtClean="0">
                <a:latin typeface="Arial" pitchFamily="34" charset="0"/>
                <a:cs typeface="Arial" pitchFamily="34" charset="0"/>
                <a:sym typeface="Symbol"/>
              </a:rPr>
              <a:t></a:t>
            </a:r>
            <a:endParaRPr lang="cs-CZ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Obdélník 28"/>
          <p:cNvSpPr/>
          <p:nvPr/>
        </p:nvSpPr>
        <p:spPr>
          <a:xfrm>
            <a:off x="642910" y="5072074"/>
            <a:ext cx="2143140" cy="1357322"/>
          </a:xfrm>
          <a:prstGeom prst="rect">
            <a:avLst/>
          </a:prstGeom>
          <a:noFill/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bdélník 30"/>
          <p:cNvSpPr/>
          <p:nvPr/>
        </p:nvSpPr>
        <p:spPr>
          <a:xfrm>
            <a:off x="2357422" y="5400030"/>
            <a:ext cx="142876" cy="428628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TextovéPole 33"/>
          <p:cNvSpPr txBox="1"/>
          <p:nvPr/>
        </p:nvSpPr>
        <p:spPr>
          <a:xfrm>
            <a:off x="1714480" y="4671964"/>
            <a:ext cx="1999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i="1" dirty="0" smtClean="0">
                <a:solidFill>
                  <a:srgbClr val="000099"/>
                </a:solidFill>
                <a:latin typeface="+mn-lt"/>
                <a:cs typeface="Arial" pitchFamily="34" charset="0"/>
              </a:rPr>
              <a:t>Nepostižená tkáň</a:t>
            </a:r>
            <a:endParaRPr lang="cs-CZ" sz="2000" b="1" i="1" dirty="0">
              <a:solidFill>
                <a:srgbClr val="000099"/>
              </a:solidFill>
              <a:latin typeface="+mn-lt"/>
              <a:cs typeface="Arial" pitchFamily="34" charset="0"/>
            </a:endParaRPr>
          </a:p>
        </p:txBody>
      </p:sp>
      <p:cxnSp>
        <p:nvCxnSpPr>
          <p:cNvPr id="36" name="Přímá spojovací čára 35"/>
          <p:cNvCxnSpPr/>
          <p:nvPr/>
        </p:nvCxnSpPr>
        <p:spPr>
          <a:xfrm rot="5400000">
            <a:off x="3464711" y="4679165"/>
            <a:ext cx="1928826" cy="1588"/>
          </a:xfrm>
          <a:prstGeom prst="line">
            <a:avLst/>
          </a:prstGeom>
          <a:ln w="38100">
            <a:solidFill>
              <a:srgbClr val="0066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/>
          <p:nvPr/>
        </p:nvCxnSpPr>
        <p:spPr>
          <a:xfrm>
            <a:off x="2400724" y="5614344"/>
            <a:ext cx="2071702" cy="1588"/>
          </a:xfrm>
          <a:prstGeom prst="line">
            <a:avLst/>
          </a:prstGeom>
          <a:ln w="38100">
            <a:solidFill>
              <a:srgbClr val="0066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47"/>
          <p:cNvSpPr>
            <a:spLocks noChangeArrowheads="1"/>
          </p:cNvSpPr>
          <p:nvPr/>
        </p:nvSpPr>
        <p:spPr bwMode="auto">
          <a:xfrm>
            <a:off x="4500562" y="6072206"/>
            <a:ext cx="47149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Gogos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ChA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al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.,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JID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2000.,181:176-180</a:t>
            </a:r>
            <a:endParaRPr lang="cs-CZ" sz="16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ectangle 47"/>
          <p:cNvSpPr>
            <a:spLocks noChangeArrowheads="1"/>
          </p:cNvSpPr>
          <p:nvPr/>
        </p:nvSpPr>
        <p:spPr bwMode="auto">
          <a:xfrm>
            <a:off x="4514630" y="6349556"/>
            <a:ext cx="44291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de-DE" sz="1600" b="1" dirty="0" err="1">
                <a:latin typeface="Arial" pitchFamily="34" charset="0"/>
                <a:cs typeface="Arial" pitchFamily="34" charset="0"/>
              </a:rPr>
              <a:t>Munford</a:t>
            </a:r>
            <a:r>
              <a:rPr lang="de-DE" sz="1600" b="1" dirty="0">
                <a:latin typeface="Arial" pitchFamily="34" charset="0"/>
                <a:cs typeface="Arial" pitchFamily="34" charset="0"/>
              </a:rPr>
              <a:t> RS et al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. </a:t>
            </a:r>
            <a:r>
              <a:rPr lang="cs-CZ" sz="1600" i="1" dirty="0">
                <a:latin typeface="Arial" pitchFamily="34" charset="0"/>
                <a:cs typeface="Arial" pitchFamily="34" charset="0"/>
              </a:rPr>
              <a:t>A</a:t>
            </a:r>
            <a:r>
              <a:rPr lang="en-GB" sz="1600" i="1" dirty="0">
                <a:latin typeface="Arial" pitchFamily="34" charset="0"/>
                <a:cs typeface="Arial" pitchFamily="34" charset="0"/>
              </a:rPr>
              <a:t>JRCCM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 2001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163:316-21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ovéPole 40"/>
          <p:cNvSpPr txBox="1"/>
          <p:nvPr/>
        </p:nvSpPr>
        <p:spPr>
          <a:xfrm>
            <a:off x="5500694" y="4270725"/>
            <a:ext cx="3429024" cy="18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Klíčoví hráči:</a:t>
            </a:r>
          </a:p>
          <a:p>
            <a:r>
              <a:rPr lang="cs-CZ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-  </a:t>
            </a: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noradrenergní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tonus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- 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HPA-tonus</a:t>
            </a:r>
          </a:p>
          <a:p>
            <a:pPr>
              <a:lnSpc>
                <a:spcPts val="1200"/>
              </a:lnSpc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000" dirty="0" smtClean="0">
                <a:latin typeface="Arial" pitchFamily="34" charset="0"/>
                <a:cs typeface="Arial" pitchFamily="34" charset="0"/>
                <a:sym typeface="Symbol"/>
              </a:rPr>
              <a:t>          (</a:t>
            </a:r>
            <a:r>
              <a:rPr lang="cs-CZ" sz="2000" dirty="0" err="1" smtClean="0">
                <a:latin typeface="Arial" pitchFamily="34" charset="0"/>
                <a:cs typeface="Arial" pitchFamily="34" charset="0"/>
                <a:sym typeface="Symbol"/>
              </a:rPr>
              <a:t>Th</a:t>
            </a:r>
            <a:r>
              <a:rPr lang="cs-CZ" sz="2000" dirty="0" smtClean="0">
                <a:latin typeface="Arial" pitchFamily="34" charset="0"/>
                <a:cs typeface="Arial" pitchFamily="34" charset="0"/>
                <a:sym typeface="Symbol"/>
              </a:rPr>
              <a:t>-2 </a:t>
            </a:r>
            <a:r>
              <a:rPr lang="cs-CZ" sz="2000" dirty="0" err="1" smtClean="0">
                <a:latin typeface="Arial" pitchFamily="34" charset="0"/>
                <a:cs typeface="Arial" pitchFamily="34" charset="0"/>
                <a:sym typeface="Symbol"/>
              </a:rPr>
              <a:t>shift</a:t>
            </a:r>
            <a:r>
              <a:rPr lang="cs-CZ" sz="2000" dirty="0" smtClean="0">
                <a:latin typeface="Arial" pitchFamily="34" charset="0"/>
                <a:cs typeface="Arial" pitchFamily="34" charset="0"/>
                <a:sym typeface="Symbol"/>
              </a:rPr>
              <a:t>   IL-10)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   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                      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214554"/>
            <a:ext cx="7767630" cy="1123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571612"/>
            <a:ext cx="2095500" cy="419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tx1">
                <a:lumMod val="50000"/>
                <a:lumOff val="50000"/>
                <a:alpha val="65000"/>
              </a:schemeClr>
            </a:outerShdw>
          </a:effectLst>
        </p:spPr>
      </p:pic>
      <p:sp>
        <p:nvSpPr>
          <p:cNvPr id="38" name="Obdélník 37"/>
          <p:cNvSpPr/>
          <p:nvPr/>
        </p:nvSpPr>
        <p:spPr>
          <a:xfrm>
            <a:off x="5081742" y="1743722"/>
            <a:ext cx="29258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i="1" dirty="0" err="1" smtClean="0"/>
              <a:t>Infect</a:t>
            </a:r>
            <a:r>
              <a:rPr lang="cs-CZ" sz="1600" i="1" dirty="0" smtClean="0"/>
              <a:t> </a:t>
            </a:r>
            <a:r>
              <a:rPr lang="cs-CZ" sz="1600" i="1" dirty="0" err="1" smtClean="0"/>
              <a:t>Immun</a:t>
            </a:r>
            <a:r>
              <a:rPr lang="cs-CZ" sz="1600" i="1" dirty="0" smtClean="0"/>
              <a:t> </a:t>
            </a:r>
            <a:r>
              <a:rPr lang="cs-CZ" sz="1600" dirty="0" smtClean="0"/>
              <a:t>2001., 69:1394-01</a:t>
            </a:r>
            <a:endParaRPr lang="cs-CZ" sz="1600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3933090"/>
            <a:ext cx="1721782" cy="2012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50688" y="3927550"/>
            <a:ext cx="1664790" cy="200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77198" y="3954627"/>
            <a:ext cx="1864837" cy="2046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86314" y="3571876"/>
            <a:ext cx="1514471" cy="294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" name="TextovéPole 47"/>
          <p:cNvSpPr txBox="1"/>
          <p:nvPr/>
        </p:nvSpPr>
        <p:spPr>
          <a:xfrm>
            <a:off x="928662" y="6072206"/>
            <a:ext cx="54633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>
                <a:latin typeface="Arial" pitchFamily="34" charset="0"/>
                <a:cs typeface="Arial" pitchFamily="34" charset="0"/>
              </a:rPr>
              <a:t>… produkce pro-IR </a:t>
            </a:r>
            <a:r>
              <a:rPr lang="cs-CZ" sz="1600" dirty="0" err="1" smtClean="0">
                <a:latin typeface="Arial" pitchFamily="34" charset="0"/>
                <a:cs typeface="Arial" pitchFamily="34" charset="0"/>
              </a:rPr>
              <a:t>cytokínů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plicními M</a:t>
            </a:r>
            <a:r>
              <a:rPr lang="cs-CZ" sz="1600" dirty="0" smtClean="0">
                <a:latin typeface="Arial" pitchFamily="34" charset="0"/>
                <a:cs typeface="Arial" pitchFamily="34" charset="0"/>
                <a:sym typeface="Symbol"/>
              </a:rPr>
              <a:t> po stimulaci LPS</a:t>
            </a:r>
          </a:p>
          <a:p>
            <a:r>
              <a:rPr lang="cs-CZ" sz="1600" dirty="0" smtClean="0">
                <a:latin typeface="Arial" pitchFamily="34" charset="0"/>
                <a:cs typeface="Arial" pitchFamily="34" charset="0"/>
                <a:sym typeface="Symbol"/>
              </a:rPr>
              <a:t>     u zvířat s experimentální peritonitidou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ovéPole 48"/>
          <p:cNvSpPr txBox="1"/>
          <p:nvPr/>
        </p:nvSpPr>
        <p:spPr>
          <a:xfrm>
            <a:off x="6500826" y="4071942"/>
            <a:ext cx="22813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… také zjištěn významný</a:t>
            </a:r>
          </a:p>
          <a:p>
            <a:r>
              <a:rPr lang="cs-CZ" sz="1600" dirty="0" smtClean="0"/>
              <a:t>     pokles fagocytární</a:t>
            </a:r>
          </a:p>
          <a:p>
            <a:r>
              <a:rPr lang="cs-CZ" sz="1600" dirty="0" smtClean="0"/>
              <a:t>     aktivity plicních M</a:t>
            </a:r>
            <a:r>
              <a:rPr lang="cs-CZ" sz="1600" dirty="0" smtClean="0">
                <a:sym typeface="Symbol"/>
              </a:rPr>
              <a:t></a:t>
            </a:r>
            <a:endParaRPr lang="cs-CZ" sz="1600" dirty="0"/>
          </a:p>
        </p:txBody>
      </p:sp>
      <p:sp>
        <p:nvSpPr>
          <p:cNvPr id="50" name="TextovéPole 49"/>
          <p:cNvSpPr txBox="1"/>
          <p:nvPr/>
        </p:nvSpPr>
        <p:spPr>
          <a:xfrm>
            <a:off x="6500826" y="5026895"/>
            <a:ext cx="28616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… deaktivace korelovala</a:t>
            </a:r>
          </a:p>
          <a:p>
            <a:r>
              <a:rPr lang="cs-CZ" sz="1600" dirty="0" smtClean="0"/>
              <a:t>     se sérovou hladinou IL-10     </a:t>
            </a:r>
            <a:endParaRPr lang="cs-CZ" sz="1600" dirty="0"/>
          </a:p>
        </p:txBody>
      </p:sp>
      <p:sp>
        <p:nvSpPr>
          <p:cNvPr id="17" name="Šipka dolů 16"/>
          <p:cNvSpPr/>
          <p:nvPr/>
        </p:nvSpPr>
        <p:spPr>
          <a:xfrm>
            <a:off x="1409840" y="4143380"/>
            <a:ext cx="214314" cy="428628"/>
          </a:xfrm>
          <a:prstGeom prst="down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Šipka dolů 18"/>
          <p:cNvSpPr/>
          <p:nvPr/>
        </p:nvSpPr>
        <p:spPr>
          <a:xfrm>
            <a:off x="3225188" y="4523722"/>
            <a:ext cx="214314" cy="428628"/>
          </a:xfrm>
          <a:prstGeom prst="down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Šipka dolů 19"/>
          <p:cNvSpPr/>
          <p:nvPr/>
        </p:nvSpPr>
        <p:spPr>
          <a:xfrm>
            <a:off x="5225452" y="4442920"/>
            <a:ext cx="214314" cy="428628"/>
          </a:xfrm>
          <a:prstGeom prst="down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6492448" y="4990126"/>
            <a:ext cx="2571768" cy="7143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cxnSp>
        <p:nvCxnSpPr>
          <p:cNvPr id="10" name="Přímá spojovací čára 9"/>
          <p:cNvCxnSpPr/>
          <p:nvPr/>
        </p:nvCxnSpPr>
        <p:spPr>
          <a:xfrm rot="5400000">
            <a:off x="3416800" y="2038530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ovací čára 10"/>
          <p:cNvCxnSpPr/>
          <p:nvPr/>
        </p:nvCxnSpPr>
        <p:spPr>
          <a:xfrm rot="5400000">
            <a:off x="3999702" y="2042674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ovací čára 11"/>
          <p:cNvCxnSpPr/>
          <p:nvPr/>
        </p:nvCxnSpPr>
        <p:spPr>
          <a:xfrm>
            <a:off x="1643042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ovací čára 12"/>
          <p:cNvCxnSpPr/>
          <p:nvPr/>
        </p:nvCxnSpPr>
        <p:spPr>
          <a:xfrm>
            <a:off x="4274056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ovací šipka 13"/>
          <p:cNvCxnSpPr/>
          <p:nvPr/>
        </p:nvCxnSpPr>
        <p:spPr>
          <a:xfrm rot="5400000">
            <a:off x="6151219" y="2521957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ovací šipka 14"/>
          <p:cNvCxnSpPr/>
          <p:nvPr/>
        </p:nvCxnSpPr>
        <p:spPr>
          <a:xfrm rot="5400000">
            <a:off x="1479309" y="2521163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-642974" y="425215"/>
            <a:ext cx="6083717" cy="646331"/>
          </a:xfrm>
          <a:prstGeom prst="rect">
            <a:avLst/>
          </a:prstGeom>
          <a:solidFill>
            <a:srgbClr val="990033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Dysregulace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ODPOVĚĎI…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286124"/>
            <a:ext cx="1252384" cy="114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ovéPole 18"/>
          <p:cNvSpPr txBox="1"/>
          <p:nvPr/>
        </p:nvSpPr>
        <p:spPr>
          <a:xfrm>
            <a:off x="2148431" y="4000504"/>
            <a:ext cx="566181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cs-CZ" sz="18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sz="1800" dirty="0" smtClean="0">
                <a:latin typeface="Arial" pitchFamily="34" charset="0"/>
                <a:cs typeface="Arial" pitchFamily="34" charset="0"/>
                <a:sym typeface="Symbol"/>
              </a:rPr>
              <a:t></a:t>
            </a:r>
            <a:endParaRPr lang="cs-CZ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Obdélník 19"/>
          <p:cNvSpPr/>
          <p:nvPr/>
        </p:nvSpPr>
        <p:spPr>
          <a:xfrm>
            <a:off x="642910" y="3143248"/>
            <a:ext cx="2143140" cy="135732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1" name="Picture 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03" y="2586038"/>
            <a:ext cx="1114425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ovéPole 21"/>
          <p:cNvSpPr txBox="1"/>
          <p:nvPr/>
        </p:nvSpPr>
        <p:spPr>
          <a:xfrm>
            <a:off x="1686415" y="2714620"/>
            <a:ext cx="18854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i="1" dirty="0" smtClean="0">
                <a:solidFill>
                  <a:srgbClr val="C00000"/>
                </a:solidFill>
                <a:latin typeface="+mn-lt"/>
                <a:cs typeface="Arial" pitchFamily="34" charset="0"/>
              </a:rPr>
              <a:t>Infikovaná tkáň</a:t>
            </a:r>
            <a:endParaRPr lang="cs-CZ" sz="2000" b="1" i="1" dirty="0">
              <a:solidFill>
                <a:srgbClr val="C00000"/>
              </a:solidFill>
              <a:latin typeface="+mn-lt"/>
              <a:cs typeface="Arial" pitchFamily="34" charset="0"/>
            </a:endParaRPr>
          </a:p>
        </p:txBody>
      </p:sp>
      <p:sp>
        <p:nvSpPr>
          <p:cNvPr id="23" name="TextovéPole 22"/>
          <p:cNvSpPr txBox="1"/>
          <p:nvPr/>
        </p:nvSpPr>
        <p:spPr>
          <a:xfrm>
            <a:off x="5503655" y="3512049"/>
            <a:ext cx="3597075" cy="660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00"/>
              </a:lnSpc>
            </a:pPr>
            <a:r>
              <a:rPr lang="cs-CZ" sz="2200" dirty="0" smtClean="0">
                <a:latin typeface="Calibri" pitchFamily="34" charset="0"/>
              </a:rPr>
              <a:t>-  </a:t>
            </a:r>
            <a:r>
              <a:rPr lang="cs-CZ" sz="2200" b="1" dirty="0" smtClean="0">
                <a:latin typeface="Calibri" pitchFamily="34" charset="0"/>
              </a:rPr>
              <a:t>NEDOSTATEČNÁ INTENZITA</a:t>
            </a:r>
          </a:p>
          <a:p>
            <a:pPr>
              <a:lnSpc>
                <a:spcPts val="2200"/>
              </a:lnSpc>
            </a:pPr>
            <a:r>
              <a:rPr lang="cs-CZ" sz="2200" dirty="0" smtClean="0">
                <a:latin typeface="Calibri" pitchFamily="34" charset="0"/>
              </a:rPr>
              <a:t>   systémové </a:t>
            </a:r>
            <a:r>
              <a:rPr lang="cs-CZ" sz="2200" dirty="0" err="1" smtClean="0">
                <a:latin typeface="Calibri" pitchFamily="34" charset="0"/>
              </a:rPr>
              <a:t>anti</a:t>
            </a:r>
            <a:r>
              <a:rPr lang="cs-CZ" sz="2200" dirty="0" smtClean="0">
                <a:latin typeface="Calibri" pitchFamily="34" charset="0"/>
              </a:rPr>
              <a:t>-IR odpovědi</a:t>
            </a:r>
            <a:endParaRPr lang="cs-CZ" sz="2200" dirty="0">
              <a:latin typeface="Calibri" pitchFamily="34" charset="0"/>
            </a:endParaRPr>
          </a:p>
        </p:txBody>
      </p:sp>
      <p:cxnSp>
        <p:nvCxnSpPr>
          <p:cNvPr id="28" name="Přímá spojovací čára 27"/>
          <p:cNvCxnSpPr/>
          <p:nvPr/>
        </p:nvCxnSpPr>
        <p:spPr>
          <a:xfrm>
            <a:off x="2357422" y="3643314"/>
            <a:ext cx="2071702" cy="1588"/>
          </a:xfrm>
          <a:prstGeom prst="line">
            <a:avLst/>
          </a:prstGeom>
          <a:ln w="19050">
            <a:solidFill>
              <a:srgbClr val="0066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ovací čára 29"/>
          <p:cNvCxnSpPr/>
          <p:nvPr/>
        </p:nvCxnSpPr>
        <p:spPr>
          <a:xfrm rot="5400000">
            <a:off x="4179091" y="3393281"/>
            <a:ext cx="500066" cy="1588"/>
          </a:xfrm>
          <a:prstGeom prst="line">
            <a:avLst/>
          </a:prstGeom>
          <a:ln w="19050">
            <a:solidFill>
              <a:srgbClr val="0066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ovací čára 31"/>
          <p:cNvCxnSpPr/>
          <p:nvPr/>
        </p:nvCxnSpPr>
        <p:spPr>
          <a:xfrm>
            <a:off x="4429124" y="3143248"/>
            <a:ext cx="928694" cy="1588"/>
          </a:xfrm>
          <a:prstGeom prst="line">
            <a:avLst/>
          </a:prstGeom>
          <a:ln w="19050">
            <a:solidFill>
              <a:srgbClr val="0066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bdélník 32"/>
          <p:cNvSpPr/>
          <p:nvPr/>
        </p:nvSpPr>
        <p:spPr>
          <a:xfrm>
            <a:off x="2357422" y="3429000"/>
            <a:ext cx="142876" cy="428628"/>
          </a:xfrm>
          <a:prstGeom prst="rect">
            <a:avLst/>
          </a:prstGeom>
          <a:solidFill>
            <a:schemeClr val="bg1"/>
          </a:solidFill>
          <a:ln w="19050">
            <a:solidFill>
              <a:srgbClr val="0066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Rectangle 47"/>
          <p:cNvSpPr>
            <a:spLocks noChangeArrowheads="1"/>
          </p:cNvSpPr>
          <p:nvPr/>
        </p:nvSpPr>
        <p:spPr bwMode="auto">
          <a:xfrm>
            <a:off x="3786182" y="6376594"/>
            <a:ext cx="52864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de-DE" sz="1600" b="1" dirty="0" err="1">
                <a:latin typeface="Arial" pitchFamily="34" charset="0"/>
                <a:cs typeface="Arial" pitchFamily="34" charset="0"/>
              </a:rPr>
              <a:t>Munford</a:t>
            </a:r>
            <a:r>
              <a:rPr lang="de-DE" sz="1600" b="1" dirty="0">
                <a:latin typeface="Arial" pitchFamily="34" charset="0"/>
                <a:cs typeface="Arial" pitchFamily="34" charset="0"/>
              </a:rPr>
              <a:t> RS et al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. </a:t>
            </a:r>
            <a:r>
              <a:rPr lang="cs-CZ" sz="1600" i="1" dirty="0" err="1" smtClean="0">
                <a:latin typeface="Arial" pitchFamily="34" charset="0"/>
                <a:cs typeface="Arial" pitchFamily="34" charset="0"/>
              </a:rPr>
              <a:t>Molecular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i="1" dirty="0" err="1" smtClean="0">
                <a:latin typeface="Arial" pitchFamily="34" charset="0"/>
                <a:cs typeface="Arial" pitchFamily="34" charset="0"/>
              </a:rPr>
              <a:t>Medicine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2002.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8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437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42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ovéPole 34"/>
          <p:cNvSpPr txBox="1"/>
          <p:nvPr/>
        </p:nvSpPr>
        <p:spPr>
          <a:xfrm>
            <a:off x="5683959" y="2934179"/>
            <a:ext cx="1231427" cy="338554"/>
          </a:xfrm>
          <a:prstGeom prst="rect">
            <a:avLst/>
          </a:prstGeom>
          <a:solidFill>
            <a:srgbClr val="0066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SYSTEMIC</a:t>
            </a:r>
            <a:endParaRPr lang="cs-CZ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Šipka doprava 41"/>
          <p:cNvSpPr/>
          <p:nvPr/>
        </p:nvSpPr>
        <p:spPr>
          <a:xfrm>
            <a:off x="2842322" y="4029738"/>
            <a:ext cx="928694" cy="64294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TextovéPole 42"/>
          <p:cNvSpPr txBox="1"/>
          <p:nvPr/>
        </p:nvSpPr>
        <p:spPr>
          <a:xfrm>
            <a:off x="608567" y="4714884"/>
            <a:ext cx="431881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00" b="1" i="1" dirty="0" smtClean="0">
                <a:solidFill>
                  <a:srgbClr val="C00000"/>
                </a:solidFill>
              </a:rPr>
              <a:t>… systémový </a:t>
            </a:r>
            <a:r>
              <a:rPr lang="cs-CZ" sz="2200" b="1" i="1" dirty="0" err="1" smtClean="0">
                <a:solidFill>
                  <a:srgbClr val="C00000"/>
                </a:solidFill>
              </a:rPr>
              <a:t>leak</a:t>
            </a:r>
            <a:r>
              <a:rPr lang="cs-CZ" sz="2200" b="1" i="1" dirty="0" smtClean="0">
                <a:solidFill>
                  <a:srgbClr val="C00000"/>
                </a:solidFill>
              </a:rPr>
              <a:t> pro-IR </a:t>
            </a:r>
            <a:r>
              <a:rPr lang="cs-CZ" sz="2200" b="1" i="1" dirty="0" err="1" smtClean="0">
                <a:solidFill>
                  <a:srgbClr val="C00000"/>
                </a:solidFill>
              </a:rPr>
              <a:t>cytokínů</a:t>
            </a:r>
            <a:endParaRPr lang="cs-CZ" sz="2200" b="1" i="1" dirty="0">
              <a:solidFill>
                <a:srgbClr val="C00000"/>
              </a:solidFill>
            </a:endParaRPr>
          </a:p>
        </p:txBody>
      </p:sp>
      <p:sp>
        <p:nvSpPr>
          <p:cNvPr id="44" name="TextovéPole 43"/>
          <p:cNvSpPr txBox="1"/>
          <p:nvPr/>
        </p:nvSpPr>
        <p:spPr>
          <a:xfrm>
            <a:off x="5500694" y="4270725"/>
            <a:ext cx="34290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Klíčoví hráči:</a:t>
            </a:r>
          </a:p>
          <a:p>
            <a:r>
              <a:rPr lang="cs-CZ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- 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n. vagus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- 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HPA-tonus 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- 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termoregulace  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               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-285784" y="425215"/>
            <a:ext cx="4211409" cy="64633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 NÁS TRÁPÍ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ovéPole 19"/>
          <p:cNvSpPr txBox="1"/>
          <p:nvPr/>
        </p:nvSpPr>
        <p:spPr>
          <a:xfrm>
            <a:off x="4786314" y="905516"/>
            <a:ext cx="2805576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Epidemiologie </a:t>
            </a:r>
            <a:endParaRPr lang="cs-CZ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6" y="2381637"/>
            <a:ext cx="6429394" cy="404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2260600" y="6429396"/>
            <a:ext cx="4902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1600" b="1" dirty="0">
                <a:latin typeface="Arial" pitchFamily="34" charset="0"/>
                <a:cs typeface="Arial" pitchFamily="34" charset="0"/>
              </a:rPr>
              <a:t>Martin GS </a:t>
            </a:r>
            <a:r>
              <a:rPr lang="cs-CZ" sz="1600" b="1" dirty="0" err="1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>
                <a:latin typeface="Arial" pitchFamily="34" charset="0"/>
                <a:cs typeface="Arial" pitchFamily="34" charset="0"/>
              </a:rPr>
              <a:t>al</a:t>
            </a:r>
            <a:r>
              <a:rPr lang="cs-CZ" sz="1600" b="1" dirty="0">
                <a:latin typeface="Arial" pitchFamily="34" charset="0"/>
                <a:cs typeface="Arial" pitchFamily="34" charset="0"/>
              </a:rPr>
              <a:t>., </a:t>
            </a:r>
            <a:r>
              <a:rPr lang="cs-CZ" sz="1600" i="1" dirty="0">
                <a:latin typeface="Arial" pitchFamily="34" charset="0"/>
                <a:cs typeface="Arial" pitchFamily="34" charset="0"/>
              </a:rPr>
              <a:t>N </a:t>
            </a:r>
            <a:r>
              <a:rPr lang="cs-CZ" sz="1600" i="1" dirty="0" err="1">
                <a:latin typeface="Arial" pitchFamily="34" charset="0"/>
                <a:cs typeface="Arial" pitchFamily="34" charset="0"/>
              </a:rPr>
              <a:t>Engl</a:t>
            </a:r>
            <a:r>
              <a:rPr lang="cs-CZ" sz="1600" i="1" dirty="0">
                <a:latin typeface="Arial" pitchFamily="34" charset="0"/>
                <a:cs typeface="Arial" pitchFamily="34" charset="0"/>
              </a:rPr>
              <a:t> J Med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 2003., 348:1546-54</a:t>
            </a:r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2303284" y="5753120"/>
            <a:ext cx="609600" cy="533400"/>
          </a:xfrm>
          <a:prstGeom prst="ellipse">
            <a:avLst/>
          </a:prstGeom>
          <a:noFill/>
          <a:ln w="57150">
            <a:solidFill>
              <a:srgbClr val="008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24" name="Oval 11"/>
          <p:cNvSpPr>
            <a:spLocks noChangeArrowheads="1"/>
          </p:cNvSpPr>
          <p:nvPr/>
        </p:nvSpPr>
        <p:spPr bwMode="auto">
          <a:xfrm>
            <a:off x="7040246" y="5786454"/>
            <a:ext cx="609600" cy="533400"/>
          </a:xfrm>
          <a:prstGeom prst="ellipse">
            <a:avLst/>
          </a:prstGeom>
          <a:noFill/>
          <a:ln w="57150">
            <a:solidFill>
              <a:srgbClr val="008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66957" y="4572008"/>
            <a:ext cx="1748249" cy="50006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1381629" y="1851025"/>
            <a:ext cx="633378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Incidence těžké sepse </a:t>
            </a:r>
            <a:r>
              <a:rPr lang="cs-CZ" sz="2800" dirty="0" smtClean="0">
                <a:latin typeface="Arial" pitchFamily="34" charset="0"/>
                <a:cs typeface="Arial" pitchFamily="34" charset="0"/>
              </a:rPr>
              <a:t>(USA</a:t>
            </a:r>
            <a:r>
              <a:rPr lang="cs-CZ" sz="2800" dirty="0">
                <a:latin typeface="Arial" pitchFamily="34" charset="0"/>
                <a:cs typeface="Arial" pitchFamily="34" charset="0"/>
              </a:rPr>
              <a:t>, </a:t>
            </a:r>
            <a:r>
              <a:rPr lang="cs-CZ" sz="2800" dirty="0" smtClean="0">
                <a:latin typeface="Arial" pitchFamily="34" charset="0"/>
                <a:cs typeface="Arial" pitchFamily="34" charset="0"/>
              </a:rPr>
              <a:t>No/10</a:t>
            </a:r>
            <a:r>
              <a:rPr lang="cs-CZ" sz="2800" baseline="30000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cs-CZ" sz="2800" dirty="0" smtClean="0">
                <a:latin typeface="Arial" pitchFamily="34" charset="0"/>
                <a:cs typeface="Arial" pitchFamily="34" charset="0"/>
              </a:rPr>
              <a:t>)</a:t>
            </a:r>
            <a:endParaRPr lang="cs-CZ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00306"/>
            <a:ext cx="5605215" cy="393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642910" y="1643050"/>
            <a:ext cx="454483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2200" b="1" dirty="0" err="1" smtClean="0">
                <a:latin typeface="Arial Narrow" pitchFamily="34" charset="0"/>
              </a:rPr>
              <a:t>Age</a:t>
            </a:r>
            <a:r>
              <a:rPr lang="cs-CZ" sz="2200" b="1" dirty="0" smtClean="0">
                <a:latin typeface="Arial Narrow" pitchFamily="34" charset="0"/>
              </a:rPr>
              <a:t>-</a:t>
            </a:r>
            <a:r>
              <a:rPr lang="cs-CZ" sz="2200" b="1" dirty="0" err="1" smtClean="0">
                <a:latin typeface="Arial Narrow" pitchFamily="34" charset="0"/>
              </a:rPr>
              <a:t>specific</a:t>
            </a:r>
            <a:r>
              <a:rPr lang="cs-CZ" sz="2200" b="1" dirty="0" smtClean="0">
                <a:latin typeface="Arial Narrow" pitchFamily="34" charset="0"/>
              </a:rPr>
              <a:t> incidence </a:t>
            </a:r>
            <a:r>
              <a:rPr lang="cs-CZ" sz="2200" b="1" dirty="0" err="1" smtClean="0">
                <a:latin typeface="Arial Narrow" pitchFamily="34" charset="0"/>
              </a:rPr>
              <a:t>of</a:t>
            </a:r>
            <a:r>
              <a:rPr lang="cs-CZ" sz="2200" b="1" dirty="0" smtClean="0">
                <a:latin typeface="Arial Narrow" pitchFamily="34" charset="0"/>
              </a:rPr>
              <a:t> severe </a:t>
            </a:r>
            <a:r>
              <a:rPr lang="cs-CZ" sz="2200" b="1" dirty="0" err="1" smtClean="0">
                <a:latin typeface="Arial Narrow" pitchFamily="34" charset="0"/>
              </a:rPr>
              <a:t>sepsis</a:t>
            </a:r>
            <a:endParaRPr lang="cs-CZ" sz="2200" b="1" dirty="0">
              <a:latin typeface="Arial Narrow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85786" y="2000240"/>
            <a:ext cx="4216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latin typeface="Arial Narrow" pitchFamily="34" charset="0"/>
              </a:rPr>
              <a:t>(</a:t>
            </a:r>
            <a:r>
              <a:rPr lang="cs-CZ" dirty="0" err="1" smtClean="0">
                <a:latin typeface="Arial Narrow" pitchFamily="34" charset="0"/>
              </a:rPr>
              <a:t>Williams</a:t>
            </a:r>
            <a:r>
              <a:rPr lang="cs-CZ" dirty="0" smtClean="0">
                <a:latin typeface="Arial Narrow" pitchFamily="34" charset="0"/>
              </a:rPr>
              <a:t> MD </a:t>
            </a:r>
            <a:r>
              <a:rPr lang="cs-CZ" dirty="0" err="1" smtClean="0">
                <a:latin typeface="Arial Narrow" pitchFamily="34" charset="0"/>
              </a:rPr>
              <a:t>et</a:t>
            </a:r>
            <a:r>
              <a:rPr lang="cs-CZ" dirty="0" smtClean="0">
                <a:latin typeface="Arial Narrow" pitchFamily="34" charset="0"/>
              </a:rPr>
              <a:t> </a:t>
            </a:r>
            <a:r>
              <a:rPr lang="cs-CZ" dirty="0" err="1" smtClean="0">
                <a:latin typeface="Arial Narrow" pitchFamily="34" charset="0"/>
              </a:rPr>
              <a:t>al</a:t>
            </a:r>
            <a:r>
              <a:rPr lang="cs-CZ" dirty="0" smtClean="0">
                <a:latin typeface="Arial Narrow" pitchFamily="34" charset="0"/>
              </a:rPr>
              <a:t>., </a:t>
            </a:r>
            <a:r>
              <a:rPr lang="cs-CZ" i="1" dirty="0" err="1" smtClean="0">
                <a:latin typeface="Arial Narrow" pitchFamily="34" charset="0"/>
              </a:rPr>
              <a:t>Critical</a:t>
            </a:r>
            <a:r>
              <a:rPr lang="cs-CZ" i="1" dirty="0" smtClean="0">
                <a:latin typeface="Arial Narrow" pitchFamily="34" charset="0"/>
              </a:rPr>
              <a:t> Care </a:t>
            </a:r>
            <a:r>
              <a:rPr lang="cs-CZ" dirty="0" smtClean="0">
                <a:latin typeface="Arial Narrow" pitchFamily="34" charset="0"/>
              </a:rPr>
              <a:t>2004., 8:R291)</a:t>
            </a:r>
            <a:endParaRPr lang="cs-CZ" dirty="0">
              <a:latin typeface="Arial Narrow" pitchFamily="34" charset="0"/>
            </a:endParaRPr>
          </a:p>
        </p:txBody>
      </p:sp>
      <p:sp>
        <p:nvSpPr>
          <p:cNvPr id="5" name="Šipka dolů 4"/>
          <p:cNvSpPr/>
          <p:nvPr/>
        </p:nvSpPr>
        <p:spPr>
          <a:xfrm>
            <a:off x="1357290" y="4786322"/>
            <a:ext cx="285752" cy="571504"/>
          </a:xfrm>
          <a:prstGeom prst="down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Šipka dolů 5"/>
          <p:cNvSpPr/>
          <p:nvPr/>
        </p:nvSpPr>
        <p:spPr>
          <a:xfrm>
            <a:off x="2928926" y="4572008"/>
            <a:ext cx="285752" cy="571504"/>
          </a:xfrm>
          <a:prstGeom prst="down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ipka dolů 6"/>
          <p:cNvSpPr/>
          <p:nvPr/>
        </p:nvSpPr>
        <p:spPr>
          <a:xfrm>
            <a:off x="4357686" y="3643314"/>
            <a:ext cx="285752" cy="571504"/>
          </a:xfrm>
          <a:prstGeom prst="down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lů 7"/>
          <p:cNvSpPr/>
          <p:nvPr/>
        </p:nvSpPr>
        <p:spPr>
          <a:xfrm>
            <a:off x="5000628" y="2571744"/>
            <a:ext cx="285752" cy="571504"/>
          </a:xfrm>
          <a:prstGeom prst="down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5751739" y="2714620"/>
            <a:ext cx="268535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2200" dirty="0">
                <a:solidFill>
                  <a:srgbClr val="CC3300"/>
                </a:solidFill>
                <a:latin typeface="Arial Narrow" pitchFamily="34" charset="0"/>
              </a:rPr>
              <a:t>- </a:t>
            </a:r>
            <a:r>
              <a:rPr lang="cs-CZ" sz="2200" dirty="0">
                <a:latin typeface="Arial Narrow" pitchFamily="34" charset="0"/>
              </a:rPr>
              <a:t>s věkem </a:t>
            </a:r>
            <a:r>
              <a:rPr lang="cs-CZ" sz="2200" dirty="0" smtClean="0">
                <a:latin typeface="Arial Narrow" pitchFamily="34" charset="0"/>
              </a:rPr>
              <a:t>klesá </a:t>
            </a:r>
            <a:endParaRPr lang="cs-CZ" sz="2200" dirty="0">
              <a:latin typeface="Arial Narrow" pitchFamily="34" charset="0"/>
            </a:endParaRPr>
          </a:p>
          <a:p>
            <a:r>
              <a:rPr lang="cs-CZ" sz="2200" dirty="0">
                <a:latin typeface="Arial Narrow" pitchFamily="34" charset="0"/>
              </a:rPr>
              <a:t>  </a:t>
            </a:r>
            <a:r>
              <a:rPr lang="cs-CZ" sz="2200" dirty="0" smtClean="0">
                <a:latin typeface="Arial Narrow" pitchFamily="34" charset="0"/>
              </a:rPr>
              <a:t>napětí </a:t>
            </a:r>
            <a:r>
              <a:rPr lang="cs-CZ" sz="2200" dirty="0" err="1" smtClean="0">
                <a:latin typeface="Arial Narrow" pitchFamily="34" charset="0"/>
              </a:rPr>
              <a:t>nervus</a:t>
            </a:r>
            <a:r>
              <a:rPr lang="cs-CZ" sz="2200" dirty="0" smtClean="0">
                <a:latin typeface="Arial Narrow" pitchFamily="34" charset="0"/>
              </a:rPr>
              <a:t> vagus …</a:t>
            </a:r>
            <a:endParaRPr lang="cs-CZ" sz="2200" u="sng" dirty="0">
              <a:latin typeface="Arial Narrow" pitchFamily="34" charset="0"/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5715008" y="4197028"/>
            <a:ext cx="314701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cs-CZ" sz="2200" dirty="0">
                <a:solidFill>
                  <a:srgbClr val="CC3300"/>
                </a:solidFill>
                <a:latin typeface="Arial Narrow" pitchFamily="34" charset="0"/>
              </a:rPr>
              <a:t> </a:t>
            </a:r>
            <a:r>
              <a:rPr lang="cs-CZ" sz="2200" dirty="0" smtClean="0">
                <a:solidFill>
                  <a:srgbClr val="CC3300"/>
                </a:solidFill>
                <a:latin typeface="Arial Narrow" pitchFamily="34" charset="0"/>
              </a:rPr>
              <a:t> </a:t>
            </a:r>
            <a:r>
              <a:rPr lang="cs-CZ" sz="2200" b="1" dirty="0" smtClean="0">
                <a:solidFill>
                  <a:srgbClr val="C00000"/>
                </a:solidFill>
                <a:latin typeface="Arial Narrow" pitchFamily="34" charset="0"/>
              </a:rPr>
              <a:t>insuficience  </a:t>
            </a:r>
            <a:r>
              <a:rPr lang="cs-CZ" sz="2200" b="1" dirty="0" err="1" smtClean="0">
                <a:solidFill>
                  <a:srgbClr val="C00000"/>
                </a:solidFill>
                <a:latin typeface="Arial Narrow" pitchFamily="34" charset="0"/>
              </a:rPr>
              <a:t>cholinergní</a:t>
            </a:r>
            <a:endParaRPr lang="cs-CZ" sz="2200" b="1" dirty="0" smtClean="0">
              <a:solidFill>
                <a:srgbClr val="C00000"/>
              </a:solidFill>
              <a:latin typeface="Arial Narrow" pitchFamily="34" charset="0"/>
            </a:endParaRPr>
          </a:p>
          <a:p>
            <a:r>
              <a:rPr lang="cs-CZ" sz="2200" dirty="0" smtClean="0">
                <a:solidFill>
                  <a:srgbClr val="C00000"/>
                </a:solidFill>
                <a:latin typeface="Arial Narrow" pitchFamily="34" charset="0"/>
              </a:rPr>
              <a:t>   </a:t>
            </a:r>
            <a:r>
              <a:rPr lang="cs-CZ" sz="2200" b="1" dirty="0" err="1" smtClean="0">
                <a:solidFill>
                  <a:srgbClr val="C00000"/>
                </a:solidFill>
                <a:latin typeface="Arial Narrow" pitchFamily="34" charset="0"/>
              </a:rPr>
              <a:t>anti</a:t>
            </a:r>
            <a:r>
              <a:rPr lang="cs-CZ" sz="2200" b="1" dirty="0" smtClean="0">
                <a:solidFill>
                  <a:srgbClr val="C00000"/>
                </a:solidFill>
                <a:latin typeface="Arial Narrow" pitchFamily="34" charset="0"/>
              </a:rPr>
              <a:t>-inflamatorní cesty </a:t>
            </a:r>
            <a:r>
              <a:rPr lang="cs-CZ" sz="2200" dirty="0" smtClean="0">
                <a:latin typeface="Arial Narrow" pitchFamily="34" charset="0"/>
              </a:rPr>
              <a:t>je</a:t>
            </a:r>
          </a:p>
          <a:p>
            <a:r>
              <a:rPr lang="cs-CZ" sz="2200" dirty="0" smtClean="0">
                <a:latin typeface="Arial Narrow" pitchFamily="34" charset="0"/>
              </a:rPr>
              <a:t>   možnou příčinou vzestupu</a:t>
            </a:r>
          </a:p>
          <a:p>
            <a:r>
              <a:rPr lang="cs-CZ" sz="2200" dirty="0" smtClean="0">
                <a:latin typeface="Arial Narrow" pitchFamily="34" charset="0"/>
              </a:rPr>
              <a:t>   incidence </a:t>
            </a:r>
            <a:r>
              <a:rPr lang="cs-CZ" sz="2200" dirty="0">
                <a:latin typeface="Arial Narrow" pitchFamily="34" charset="0"/>
              </a:rPr>
              <a:t>sepse </a:t>
            </a:r>
            <a:endParaRPr lang="cs-CZ" sz="2200" u="sng" dirty="0">
              <a:latin typeface="Arial Narrow" pitchFamily="34" charset="0"/>
            </a:endParaRPr>
          </a:p>
        </p:txBody>
      </p:sp>
      <p:sp>
        <p:nvSpPr>
          <p:cNvPr id="11" name="Šipka dolů 10"/>
          <p:cNvSpPr/>
          <p:nvPr/>
        </p:nvSpPr>
        <p:spPr>
          <a:xfrm>
            <a:off x="6715140" y="3558624"/>
            <a:ext cx="357190" cy="642942"/>
          </a:xfrm>
          <a:prstGeom prst="down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5857884" y="2714620"/>
            <a:ext cx="3071834" cy="3000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0" y="6572272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200" dirty="0" smtClean="0"/>
              <a:t>RK2009</a:t>
            </a:r>
            <a:endParaRPr lang="cs-CZ" sz="1200" dirty="0"/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-642974" y="425215"/>
            <a:ext cx="6083717" cy="646331"/>
          </a:xfrm>
          <a:prstGeom prst="rect">
            <a:avLst/>
          </a:prstGeom>
          <a:solidFill>
            <a:srgbClr val="990033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Dysregulace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ODPOVĚĎI…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grpSp>
        <p:nvGrpSpPr>
          <p:cNvPr id="29" name="Group 11"/>
          <p:cNvGrpSpPr>
            <a:grpSpLocks/>
          </p:cNvGrpSpPr>
          <p:nvPr/>
        </p:nvGrpSpPr>
        <p:grpSpPr bwMode="auto">
          <a:xfrm>
            <a:off x="2438400" y="2133600"/>
            <a:ext cx="4068763" cy="2924175"/>
            <a:chOff x="0" y="0"/>
            <a:chExt cx="2563" cy="1842"/>
          </a:xfrm>
        </p:grpSpPr>
        <p:sp>
          <p:nvSpPr>
            <p:cNvPr id="31" name="Rectangle 10"/>
            <p:cNvSpPr>
              <a:spLocks noChangeArrowheads="1"/>
            </p:cNvSpPr>
            <p:nvPr/>
          </p:nvSpPr>
          <p:spPr bwMode="auto">
            <a:xfrm>
              <a:off x="0" y="0"/>
              <a:ext cx="2563" cy="184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cs-CZ"/>
            </a:p>
          </p:txBody>
        </p:sp>
        <p:grpSp>
          <p:nvGrpSpPr>
            <p:cNvPr id="34" name="Group 9"/>
            <p:cNvGrpSpPr>
              <a:grpSpLocks/>
            </p:cNvGrpSpPr>
            <p:nvPr/>
          </p:nvGrpSpPr>
          <p:grpSpPr bwMode="auto">
            <a:xfrm>
              <a:off x="0" y="0"/>
              <a:ext cx="2563" cy="1842"/>
              <a:chOff x="-58" y="-29"/>
              <a:chExt cx="2563" cy="1842"/>
            </a:xfrm>
          </p:grpSpPr>
          <p:sp>
            <p:nvSpPr>
              <p:cNvPr id="36" name="Rectangle 5"/>
              <p:cNvSpPr>
                <a:spLocks noChangeArrowheads="1"/>
              </p:cNvSpPr>
              <p:nvPr/>
            </p:nvSpPr>
            <p:spPr bwMode="auto">
              <a:xfrm>
                <a:off x="-58" y="-29"/>
                <a:ext cx="116" cy="51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cs-CZ">
                  <a:latin typeface="Times New Roman" pitchFamily="18" charset="0"/>
                </a:endParaRPr>
              </a:p>
              <a:p>
                <a:pPr eaLnBrk="0" hangingPunct="0"/>
                <a:endParaRPr lang="cs-CZ">
                  <a:latin typeface="Times New Roman" pitchFamily="18" charset="0"/>
                </a:endParaRPr>
              </a:p>
            </p:txBody>
          </p:sp>
          <p:sp>
            <p:nvSpPr>
              <p:cNvPr id="37" name="Rectangle 6"/>
              <p:cNvSpPr>
                <a:spLocks noChangeArrowheads="1"/>
              </p:cNvSpPr>
              <p:nvPr/>
            </p:nvSpPr>
            <p:spPr bwMode="auto">
              <a:xfrm>
                <a:off x="0" y="518"/>
                <a:ext cx="2505" cy="28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cs-CZ">
                  <a:latin typeface="Times New Roman" pitchFamily="18" charset="0"/>
                </a:endParaRPr>
              </a:p>
            </p:txBody>
          </p:sp>
          <p:sp>
            <p:nvSpPr>
              <p:cNvPr id="38" name="Rectangle 7"/>
              <p:cNvSpPr>
                <a:spLocks noChangeArrowheads="1"/>
              </p:cNvSpPr>
              <p:nvPr/>
            </p:nvSpPr>
            <p:spPr bwMode="auto">
              <a:xfrm>
                <a:off x="-58" y="777"/>
                <a:ext cx="116" cy="51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cs-CZ">
                  <a:latin typeface="Times New Roman" pitchFamily="18" charset="0"/>
                </a:endParaRPr>
              </a:p>
              <a:p>
                <a:pPr eaLnBrk="0" hangingPunct="0"/>
                <a:endParaRPr lang="cs-CZ">
                  <a:latin typeface="Times New Roman" pitchFamily="18" charset="0"/>
                </a:endParaRPr>
              </a:p>
            </p:txBody>
          </p:sp>
          <p:sp>
            <p:nvSpPr>
              <p:cNvPr id="39" name="Rectangle 8"/>
              <p:cNvSpPr>
                <a:spLocks noChangeArrowheads="1"/>
              </p:cNvSpPr>
              <p:nvPr/>
            </p:nvSpPr>
            <p:spPr bwMode="auto">
              <a:xfrm>
                <a:off x="-58" y="1295"/>
                <a:ext cx="116" cy="51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cs-CZ">
                  <a:latin typeface="Times New Roman" pitchFamily="18" charset="0"/>
                </a:endParaRPr>
              </a:p>
              <a:p>
                <a:pPr eaLnBrk="0" hangingPunct="0"/>
                <a:endParaRPr lang="cs-CZ">
                  <a:latin typeface="Times New Roman" pitchFamily="18" charset="0"/>
                </a:endParaRPr>
              </a:p>
            </p:txBody>
          </p:sp>
        </p:grpSp>
      </p:grpSp>
      <p:sp>
        <p:nvSpPr>
          <p:cNvPr id="41" name="Text Box 12"/>
          <p:cNvSpPr txBox="1">
            <a:spLocks noChangeArrowheads="1"/>
          </p:cNvSpPr>
          <p:nvPr/>
        </p:nvSpPr>
        <p:spPr bwMode="auto">
          <a:xfrm>
            <a:off x="228600" y="2667000"/>
            <a:ext cx="42926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800" b="1" dirty="0" err="1">
                <a:latin typeface="Arial" pitchFamily="34" charset="0"/>
                <a:cs typeface="Arial" pitchFamily="34" charset="0"/>
              </a:rPr>
              <a:t>Su</a:t>
            </a:r>
            <a:r>
              <a:rPr lang="cs-CZ" sz="1800" b="1" dirty="0">
                <a:latin typeface="Arial" pitchFamily="34" charset="0"/>
                <a:cs typeface="Arial" pitchFamily="34" charset="0"/>
              </a:rPr>
              <a:t> F </a:t>
            </a:r>
            <a:r>
              <a:rPr lang="cs-CZ" sz="1800" b="1" dirty="0" err="1">
                <a:latin typeface="Arial" pitchFamily="34" charset="0"/>
                <a:cs typeface="Arial" pitchFamily="34" charset="0"/>
              </a:rPr>
              <a:t>et</a:t>
            </a:r>
            <a:r>
              <a:rPr lang="cs-CZ" sz="1800" b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800" b="1" dirty="0" err="1">
                <a:latin typeface="Arial" pitchFamily="34" charset="0"/>
                <a:cs typeface="Arial" pitchFamily="34" charset="0"/>
              </a:rPr>
              <a:t>al</a:t>
            </a:r>
            <a:r>
              <a:rPr lang="cs-CZ" sz="1800" b="1" dirty="0">
                <a:latin typeface="Arial" pitchFamily="34" charset="0"/>
                <a:cs typeface="Arial" pitchFamily="34" charset="0"/>
              </a:rPr>
              <a:t>.,</a:t>
            </a:r>
            <a:r>
              <a:rPr lang="cs-CZ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800" i="1" dirty="0" err="1">
                <a:latin typeface="Arial" pitchFamily="34" charset="0"/>
                <a:cs typeface="Arial" pitchFamily="34" charset="0"/>
              </a:rPr>
              <a:t>Shock</a:t>
            </a:r>
            <a:r>
              <a:rPr lang="cs-CZ" sz="1800" dirty="0">
                <a:latin typeface="Arial" pitchFamily="34" charset="0"/>
                <a:cs typeface="Arial" pitchFamily="34" charset="0"/>
              </a:rPr>
              <a:t> 2005., 23:516-20</a:t>
            </a:r>
          </a:p>
          <a:p>
            <a:endParaRPr lang="cs-CZ" sz="1800" dirty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•"/>
            </a:pPr>
            <a:r>
              <a:rPr lang="cs-CZ" sz="1800" dirty="0">
                <a:latin typeface="Arial" pitchFamily="34" charset="0"/>
                <a:cs typeface="Arial" pitchFamily="34" charset="0"/>
              </a:rPr>
              <a:t>  experimentální těžká peritonitis (ovce)</a:t>
            </a:r>
          </a:p>
          <a:p>
            <a:pPr>
              <a:lnSpc>
                <a:spcPct val="50000"/>
              </a:lnSpc>
            </a:pPr>
            <a:endParaRPr lang="cs-CZ" sz="1800" dirty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•"/>
            </a:pPr>
            <a:r>
              <a:rPr lang="cs-CZ" sz="1800" dirty="0">
                <a:latin typeface="Arial" pitchFamily="34" charset="0"/>
                <a:cs typeface="Arial" pitchFamily="34" charset="0"/>
              </a:rPr>
              <a:t>  efekt chlazení (snižování TT) na:</a:t>
            </a:r>
          </a:p>
          <a:p>
            <a:pPr>
              <a:lnSpc>
                <a:spcPct val="50000"/>
              </a:lnSpc>
            </a:pPr>
            <a:endParaRPr lang="cs-CZ" sz="1800" dirty="0">
              <a:latin typeface="Arial" pitchFamily="34" charset="0"/>
              <a:cs typeface="Arial" pitchFamily="34" charset="0"/>
            </a:endParaRPr>
          </a:p>
          <a:p>
            <a:r>
              <a:rPr lang="cs-CZ" sz="1800" dirty="0">
                <a:latin typeface="Arial" pitchFamily="34" charset="0"/>
                <a:cs typeface="Arial" pitchFamily="34" charset="0"/>
              </a:rPr>
              <a:t>    - délku přežívání</a:t>
            </a:r>
          </a:p>
          <a:p>
            <a:r>
              <a:rPr lang="cs-CZ" sz="1800" dirty="0">
                <a:latin typeface="Arial" pitchFamily="34" charset="0"/>
                <a:cs typeface="Arial" pitchFamily="34" charset="0"/>
              </a:rPr>
              <a:t>    - produkci HSP-70</a:t>
            </a:r>
          </a:p>
          <a:p>
            <a:r>
              <a:rPr lang="cs-CZ" sz="1800" dirty="0">
                <a:latin typeface="Arial" pitchFamily="34" charset="0"/>
                <a:cs typeface="Arial" pitchFamily="34" charset="0"/>
              </a:rPr>
              <a:t>    - paO</a:t>
            </a:r>
            <a:r>
              <a:rPr lang="cs-CZ" sz="1800" baseline="-25000" dirty="0">
                <a:latin typeface="Arial" pitchFamily="34" charset="0"/>
                <a:cs typeface="Arial" pitchFamily="34" charset="0"/>
              </a:rPr>
              <a:t>2</a:t>
            </a:r>
            <a:r>
              <a:rPr lang="cs-CZ" sz="1800" dirty="0">
                <a:latin typeface="Arial" pitchFamily="34" charset="0"/>
                <a:cs typeface="Arial" pitchFamily="34" charset="0"/>
              </a:rPr>
              <a:t>/FiO</a:t>
            </a:r>
            <a:r>
              <a:rPr lang="cs-CZ" sz="1800" baseline="-25000" dirty="0"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cs-CZ" sz="1800" dirty="0">
                <a:latin typeface="Arial" pitchFamily="34" charset="0"/>
                <a:cs typeface="Arial" pitchFamily="34" charset="0"/>
              </a:rPr>
              <a:t>    - hladinu sérového laktátu</a:t>
            </a:r>
          </a:p>
        </p:txBody>
      </p:sp>
      <p:graphicFrame>
        <p:nvGraphicFramePr>
          <p:cNvPr id="45" name="Object 13"/>
          <p:cNvGraphicFramePr>
            <a:graphicFrameLocks noChangeAspect="1"/>
          </p:cNvGraphicFramePr>
          <p:nvPr/>
        </p:nvGraphicFramePr>
        <p:xfrm>
          <a:off x="4648200" y="2590800"/>
          <a:ext cx="4114800" cy="2744788"/>
        </p:xfrm>
        <a:graphic>
          <a:graphicData uri="http://schemas.openxmlformats.org/presentationml/2006/ole">
            <p:oleObj spid="_x0000_s3074" name="Graf" r:id="rId4" imgW="6096000" imgH="4067251" progId="MSGraph.Chart.8">
              <p:embed followColorScheme="full"/>
            </p:oleObj>
          </a:graphicData>
        </a:graphic>
      </p:graphicFrame>
      <p:sp>
        <p:nvSpPr>
          <p:cNvPr id="46" name="Text Box 14"/>
          <p:cNvSpPr txBox="1">
            <a:spLocks noChangeArrowheads="1"/>
          </p:cNvSpPr>
          <p:nvPr/>
        </p:nvSpPr>
        <p:spPr bwMode="auto">
          <a:xfrm>
            <a:off x="5286380" y="5226050"/>
            <a:ext cx="3249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600" b="1" dirty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&gt; 39°C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37.5 - 38.5 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36 - 37</a:t>
            </a:r>
          </a:p>
        </p:txBody>
      </p:sp>
      <p:sp>
        <p:nvSpPr>
          <p:cNvPr id="47" name="Text Box 17"/>
          <p:cNvSpPr txBox="1">
            <a:spLocks noChangeArrowheads="1"/>
          </p:cNvSpPr>
          <p:nvPr/>
        </p:nvSpPr>
        <p:spPr bwMode="auto">
          <a:xfrm>
            <a:off x="5753100" y="2362200"/>
            <a:ext cx="27174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2000" b="1" dirty="0">
                <a:latin typeface="Arial" pitchFamily="34" charset="0"/>
                <a:cs typeface="Arial" pitchFamily="34" charset="0"/>
              </a:rPr>
              <a:t>Přežívání zvířat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 (hod)</a:t>
            </a:r>
          </a:p>
        </p:txBody>
      </p:sp>
      <p:sp>
        <p:nvSpPr>
          <p:cNvPr id="48" name="Text Box 18"/>
          <p:cNvSpPr txBox="1">
            <a:spLocks noChangeArrowheads="1"/>
          </p:cNvSpPr>
          <p:nvPr/>
        </p:nvSpPr>
        <p:spPr bwMode="auto">
          <a:xfrm>
            <a:off x="6553200" y="2895600"/>
            <a:ext cx="966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600" i="1" dirty="0"/>
              <a:t>p</a:t>
            </a:r>
            <a:r>
              <a:rPr lang="cs-CZ" sz="1600" dirty="0"/>
              <a:t> </a:t>
            </a:r>
            <a:r>
              <a:rPr lang="cs-CZ" sz="1600" dirty="0">
                <a:cs typeface="Tahoma" pitchFamily="34" charset="0"/>
              </a:rPr>
              <a:t>&lt;</a:t>
            </a:r>
            <a:r>
              <a:rPr lang="cs-CZ" sz="1600" dirty="0"/>
              <a:t> 0.05</a:t>
            </a:r>
          </a:p>
        </p:txBody>
      </p:sp>
      <p:sp>
        <p:nvSpPr>
          <p:cNvPr id="49" name="Text Box 19"/>
          <p:cNvSpPr txBox="1">
            <a:spLocks noChangeArrowheads="1"/>
          </p:cNvSpPr>
          <p:nvPr/>
        </p:nvSpPr>
        <p:spPr bwMode="auto">
          <a:xfrm>
            <a:off x="4937125" y="5748338"/>
            <a:ext cx="16351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cs-CZ" sz="1800" dirty="0">
                <a:solidFill>
                  <a:srgbClr val="CC3300"/>
                </a:solidFill>
              </a:rPr>
              <a:t> </a:t>
            </a:r>
            <a:r>
              <a:rPr lang="cs-CZ" sz="1800" dirty="0"/>
              <a:t> </a:t>
            </a:r>
            <a:r>
              <a:rPr lang="cs-CZ" sz="1800" dirty="0">
                <a:latin typeface="Arial" pitchFamily="34" charset="0"/>
                <a:cs typeface="Arial" pitchFamily="34" charset="0"/>
                <a:sym typeface="Symbol" pitchFamily="18" charset="2"/>
              </a:rPr>
              <a:t> HSP-70</a:t>
            </a:r>
          </a:p>
          <a:p>
            <a:pPr>
              <a:buFontTx/>
              <a:buChar char="•"/>
            </a:pPr>
            <a:r>
              <a:rPr lang="cs-CZ" sz="1800" dirty="0">
                <a:solidFill>
                  <a:srgbClr val="CC33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 </a:t>
            </a:r>
            <a:r>
              <a:rPr lang="cs-CZ" sz="1800" dirty="0">
                <a:latin typeface="Arial" pitchFamily="34" charset="0"/>
                <a:cs typeface="Arial" pitchFamily="34" charset="0"/>
                <a:sym typeface="Symbol" pitchFamily="18" charset="2"/>
              </a:rPr>
              <a:t> paO</a:t>
            </a:r>
            <a:r>
              <a:rPr lang="cs-CZ" sz="1800" baseline="-25000" dirty="0">
                <a:latin typeface="Arial" pitchFamily="34" charset="0"/>
                <a:cs typeface="Arial" pitchFamily="34" charset="0"/>
                <a:sym typeface="Symbol" pitchFamily="18" charset="2"/>
              </a:rPr>
              <a:t>2</a:t>
            </a:r>
            <a:r>
              <a:rPr lang="cs-CZ" sz="1800" dirty="0">
                <a:latin typeface="Arial" pitchFamily="34" charset="0"/>
                <a:cs typeface="Arial" pitchFamily="34" charset="0"/>
                <a:sym typeface="Symbol" pitchFamily="18" charset="2"/>
              </a:rPr>
              <a:t>/FiO</a:t>
            </a:r>
            <a:r>
              <a:rPr lang="cs-CZ" sz="1800" baseline="-25000" dirty="0">
                <a:latin typeface="Arial" pitchFamily="34" charset="0"/>
                <a:cs typeface="Arial" pitchFamily="34" charset="0"/>
                <a:sym typeface="Symbol" pitchFamily="18" charset="2"/>
              </a:rPr>
              <a:t>2</a:t>
            </a:r>
          </a:p>
          <a:p>
            <a:pPr>
              <a:buFontTx/>
              <a:buChar char="•"/>
            </a:pPr>
            <a:r>
              <a:rPr lang="cs-CZ" sz="1800" dirty="0">
                <a:solidFill>
                  <a:srgbClr val="CC33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 </a:t>
            </a:r>
            <a:r>
              <a:rPr lang="cs-CZ" sz="1800" dirty="0">
                <a:latin typeface="Arial" pitchFamily="34" charset="0"/>
                <a:cs typeface="Arial" pitchFamily="34" charset="0"/>
                <a:sym typeface="Symbol" pitchFamily="18" charset="2"/>
              </a:rPr>
              <a:t> laktát</a:t>
            </a:r>
            <a:endParaRPr lang="cs-CZ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Rectangle 20"/>
          <p:cNvSpPr>
            <a:spLocks noChangeArrowheads="1"/>
          </p:cNvSpPr>
          <p:nvPr/>
        </p:nvSpPr>
        <p:spPr bwMode="auto">
          <a:xfrm>
            <a:off x="4876800" y="5638800"/>
            <a:ext cx="1676400" cy="1066800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Přímá spojovací čára 2"/>
          <p:cNvCxnSpPr/>
          <p:nvPr/>
        </p:nvCxnSpPr>
        <p:spPr>
          <a:xfrm rot="5400000">
            <a:off x="3416800" y="2038530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římá spojovací čára 4"/>
          <p:cNvCxnSpPr/>
          <p:nvPr/>
        </p:nvCxnSpPr>
        <p:spPr>
          <a:xfrm>
            <a:off x="1643042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ovací šipka 7"/>
          <p:cNvCxnSpPr/>
          <p:nvPr/>
        </p:nvCxnSpPr>
        <p:spPr>
          <a:xfrm rot="5400000">
            <a:off x="1479309" y="2521163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104947" y="2857496"/>
            <a:ext cx="1362874" cy="523220"/>
          </a:xfrm>
          <a:prstGeom prst="rect">
            <a:avLst/>
          </a:prstGeom>
          <a:solidFill>
            <a:srgbClr val="CC33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LOCAL</a:t>
            </a:r>
            <a:endParaRPr lang="cs-CZ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-642974" y="425215"/>
            <a:ext cx="6083717" cy="646331"/>
          </a:xfrm>
          <a:prstGeom prst="rect">
            <a:avLst/>
          </a:prstGeom>
          <a:solidFill>
            <a:srgbClr val="990033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Dysregulace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ODPOVĚĎI…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Přímá spojovací čára 2"/>
          <p:cNvCxnSpPr/>
          <p:nvPr/>
        </p:nvCxnSpPr>
        <p:spPr>
          <a:xfrm rot="5400000">
            <a:off x="3416800" y="2038530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římá spojovací čára 4"/>
          <p:cNvCxnSpPr/>
          <p:nvPr/>
        </p:nvCxnSpPr>
        <p:spPr>
          <a:xfrm>
            <a:off x="1643042" y="2334760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ovací šipka 7"/>
          <p:cNvCxnSpPr/>
          <p:nvPr/>
        </p:nvCxnSpPr>
        <p:spPr>
          <a:xfrm rot="5400000">
            <a:off x="1479309" y="2521163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4843466"/>
            <a:ext cx="1252384" cy="114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ovéPole 9"/>
          <p:cNvSpPr txBox="1"/>
          <p:nvPr/>
        </p:nvSpPr>
        <p:spPr>
          <a:xfrm>
            <a:off x="2148431" y="5557846"/>
            <a:ext cx="566181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cs-CZ" sz="18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sz="1800" dirty="0" smtClean="0">
                <a:latin typeface="Arial" pitchFamily="34" charset="0"/>
                <a:cs typeface="Arial" pitchFamily="34" charset="0"/>
                <a:sym typeface="Symbol"/>
              </a:rPr>
              <a:t></a:t>
            </a:r>
            <a:endParaRPr lang="cs-CZ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42910" y="4700590"/>
            <a:ext cx="2143140" cy="135732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2" name="Picture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03" y="4143380"/>
            <a:ext cx="1114425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ovéPole 12"/>
          <p:cNvSpPr txBox="1"/>
          <p:nvPr/>
        </p:nvSpPr>
        <p:spPr>
          <a:xfrm>
            <a:off x="1686415" y="4271962"/>
            <a:ext cx="18854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i="1" dirty="0" smtClean="0">
                <a:solidFill>
                  <a:srgbClr val="C00000"/>
                </a:solidFill>
                <a:latin typeface="+mn-lt"/>
                <a:cs typeface="Arial" pitchFamily="34" charset="0"/>
              </a:rPr>
              <a:t>Infikovaná tkáň</a:t>
            </a:r>
            <a:endParaRPr lang="cs-CZ" sz="2000" b="1" i="1" dirty="0">
              <a:solidFill>
                <a:srgbClr val="C00000"/>
              </a:solidFill>
              <a:latin typeface="+mn-lt"/>
              <a:cs typeface="Arial" pitchFamily="34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1046363" y="3554253"/>
            <a:ext cx="3180486" cy="656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00"/>
              </a:lnSpc>
            </a:pPr>
            <a:r>
              <a:rPr lang="cs-CZ" sz="2200" dirty="0" smtClean="0">
                <a:latin typeface="Calibri" pitchFamily="34" charset="0"/>
              </a:rPr>
              <a:t>-  </a:t>
            </a:r>
            <a:r>
              <a:rPr lang="cs-CZ" sz="2200" b="1" dirty="0" smtClean="0">
                <a:latin typeface="Calibri" pitchFamily="34" charset="0"/>
              </a:rPr>
              <a:t>NADMĚRNÁ INTENZITA</a:t>
            </a:r>
          </a:p>
          <a:p>
            <a:pPr>
              <a:lnSpc>
                <a:spcPts val="2200"/>
              </a:lnSpc>
            </a:pPr>
            <a:r>
              <a:rPr lang="cs-CZ" sz="2200" dirty="0" smtClean="0">
                <a:latin typeface="Calibri" pitchFamily="34" charset="0"/>
              </a:rPr>
              <a:t>   lokální pro-IR odpovědi</a:t>
            </a:r>
            <a:endParaRPr lang="cs-CZ" sz="2200" dirty="0">
              <a:latin typeface="Calibri" pitchFamily="34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1104947" y="2857496"/>
            <a:ext cx="1362874" cy="523220"/>
          </a:xfrm>
          <a:prstGeom prst="rect">
            <a:avLst/>
          </a:prstGeom>
          <a:solidFill>
            <a:srgbClr val="CC33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LOCAL</a:t>
            </a:r>
            <a:endParaRPr lang="cs-CZ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-642974" y="425215"/>
            <a:ext cx="6083717" cy="646331"/>
          </a:xfrm>
          <a:prstGeom prst="rect">
            <a:avLst/>
          </a:prstGeom>
          <a:solidFill>
            <a:srgbClr val="990033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Dysregulace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ODPOVĚĎI…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5512004" y="6387192"/>
            <a:ext cx="356059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600" b="1" dirty="0" err="1">
                <a:latin typeface="Arial" pitchFamily="34" charset="0"/>
                <a:cs typeface="Arial" pitchFamily="34" charset="0"/>
              </a:rPr>
              <a:t>Cohen</a:t>
            </a:r>
            <a:r>
              <a:rPr lang="cs-CZ" sz="1600" b="1" dirty="0">
                <a:latin typeface="Arial" pitchFamily="34" charset="0"/>
                <a:cs typeface="Arial" pitchFamily="34" charset="0"/>
              </a:rPr>
              <a:t> J.,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i="1" dirty="0" err="1">
                <a:latin typeface="Arial" pitchFamily="34" charset="0"/>
                <a:cs typeface="Arial" pitchFamily="34" charset="0"/>
              </a:rPr>
              <a:t>Nature</a:t>
            </a:r>
            <a:r>
              <a:rPr lang="cs-CZ" sz="1600" dirty="0">
                <a:latin typeface="Arial" pitchFamily="34" charset="0"/>
                <a:cs typeface="Arial" pitchFamily="34" charset="0"/>
              </a:rPr>
              <a:t> 2002.,420:885-891</a:t>
            </a:r>
            <a:endParaRPr lang="cs-CZ" sz="16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Šipka doprava 23"/>
          <p:cNvSpPr/>
          <p:nvPr/>
        </p:nvSpPr>
        <p:spPr>
          <a:xfrm>
            <a:off x="2842322" y="5441945"/>
            <a:ext cx="928694" cy="64294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TextovéPole 24"/>
          <p:cNvSpPr txBox="1"/>
          <p:nvPr/>
        </p:nvSpPr>
        <p:spPr>
          <a:xfrm>
            <a:off x="608567" y="6127091"/>
            <a:ext cx="417774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00" b="1" i="1" dirty="0" smtClean="0">
                <a:solidFill>
                  <a:srgbClr val="C00000"/>
                </a:solidFill>
              </a:rPr>
              <a:t>… systémový </a:t>
            </a:r>
            <a:r>
              <a:rPr lang="cs-CZ" sz="2200" b="1" i="1" dirty="0" err="1" smtClean="0">
                <a:solidFill>
                  <a:srgbClr val="C00000"/>
                </a:solidFill>
              </a:rPr>
              <a:t>leak</a:t>
            </a:r>
            <a:r>
              <a:rPr lang="cs-CZ" sz="2200" b="1" i="1" dirty="0" smtClean="0">
                <a:solidFill>
                  <a:srgbClr val="C00000"/>
                </a:solidFill>
              </a:rPr>
              <a:t> pro-IR </a:t>
            </a:r>
            <a:r>
              <a:rPr lang="cs-CZ" sz="2200" b="1" i="1" dirty="0" err="1" smtClean="0">
                <a:solidFill>
                  <a:srgbClr val="C00000"/>
                </a:solidFill>
              </a:rPr>
              <a:t>cytokínů</a:t>
            </a:r>
            <a:endParaRPr lang="cs-CZ" sz="2200" b="1" i="1" dirty="0">
              <a:solidFill>
                <a:srgbClr val="C00000"/>
              </a:solidFill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5214942" y="3519624"/>
            <a:ext cx="3643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Klíčoví hráči:</a:t>
            </a:r>
          </a:p>
          <a:p>
            <a:r>
              <a:rPr lang="cs-CZ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- 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genetická predispozice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- 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sexuální predispozice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iatrogenní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vlivy                      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28596" y="3034255"/>
            <a:ext cx="828680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cs-CZ" sz="36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    ... jaká systémová akce  </a:t>
            </a:r>
          </a:p>
          <a:p>
            <a:r>
              <a:rPr lang="cs-CZ" sz="36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        </a:t>
            </a:r>
            <a:r>
              <a:rPr lang="cs-CZ" sz="3600" b="1" dirty="0" err="1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prozánětlivých</a:t>
            </a:r>
            <a:r>
              <a:rPr lang="cs-CZ" sz="36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 </a:t>
            </a:r>
            <a:r>
              <a:rPr lang="cs-CZ" sz="3600" b="1" dirty="0" err="1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cytokínů</a:t>
            </a:r>
            <a:r>
              <a:rPr lang="cs-CZ" sz="36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 ? </a:t>
            </a:r>
          </a:p>
          <a:p>
            <a:r>
              <a:rPr lang="cs-CZ" sz="2800" b="1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    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00164" y="3000372"/>
            <a:ext cx="2143140" cy="1960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5" name="Přímá spojovací čára 34"/>
          <p:cNvCxnSpPr/>
          <p:nvPr/>
        </p:nvCxnSpPr>
        <p:spPr>
          <a:xfrm>
            <a:off x="8686800" y="207167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580484">
            <a:off x="1800053" y="3890201"/>
            <a:ext cx="2506786" cy="1866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Ohnutý pruh 24"/>
          <p:cNvSpPr/>
          <p:nvPr/>
        </p:nvSpPr>
        <p:spPr>
          <a:xfrm rot="5400000">
            <a:off x="-1000164" y="3173228"/>
            <a:ext cx="3214710" cy="1785950"/>
          </a:xfrm>
          <a:prstGeom prst="blockArc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28" name="Obdélník 27"/>
          <p:cNvSpPr/>
          <p:nvPr/>
        </p:nvSpPr>
        <p:spPr>
          <a:xfrm>
            <a:off x="778762" y="3631836"/>
            <a:ext cx="1071570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Kruhová šipka 22"/>
          <p:cNvSpPr/>
          <p:nvPr/>
        </p:nvSpPr>
        <p:spPr>
          <a:xfrm rot="18971372">
            <a:off x="481238" y="3554654"/>
            <a:ext cx="2395045" cy="255984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5708035"/>
              <a:gd name="adj5" fmla="val 12500"/>
            </a:avLst>
          </a:prstGeom>
          <a:solidFill>
            <a:srgbClr val="CC33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20" name="Obdélník 19"/>
          <p:cNvSpPr/>
          <p:nvPr/>
        </p:nvSpPr>
        <p:spPr>
          <a:xfrm>
            <a:off x="4857752" y="5896293"/>
            <a:ext cx="11641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TNF-</a:t>
            </a:r>
            <a:r>
              <a:rPr lang="cs-CZ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Symbol"/>
              </a:rPr>
              <a:t> </a:t>
            </a:r>
            <a:endParaRPr lang="cs-CZ" b="1" dirty="0"/>
          </a:p>
        </p:txBody>
      </p:sp>
      <p:sp>
        <p:nvSpPr>
          <p:cNvPr id="22" name="Obdélník 21"/>
          <p:cNvSpPr/>
          <p:nvPr/>
        </p:nvSpPr>
        <p:spPr>
          <a:xfrm>
            <a:off x="5087633" y="5396227"/>
            <a:ext cx="9845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Symbol"/>
              </a:rPr>
              <a:t>IL-1 </a:t>
            </a:r>
            <a:endParaRPr lang="cs-CZ" b="1" dirty="0"/>
          </a:p>
        </p:txBody>
      </p:sp>
      <p:sp>
        <p:nvSpPr>
          <p:cNvPr id="24" name="Obdélník 23"/>
          <p:cNvSpPr/>
          <p:nvPr/>
        </p:nvSpPr>
        <p:spPr>
          <a:xfrm>
            <a:off x="4500562" y="6324921"/>
            <a:ext cx="7312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Symbol"/>
              </a:rPr>
              <a:t>IL-6</a:t>
            </a:r>
            <a:endParaRPr lang="cs-CZ" b="1" dirty="0"/>
          </a:p>
        </p:txBody>
      </p:sp>
      <p:sp>
        <p:nvSpPr>
          <p:cNvPr id="26" name="Obdélník 25"/>
          <p:cNvSpPr/>
          <p:nvPr/>
        </p:nvSpPr>
        <p:spPr>
          <a:xfrm rot="2597676">
            <a:off x="2994942" y="4723155"/>
            <a:ext cx="920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TNF-</a:t>
            </a:r>
            <a:r>
              <a:rPr lang="cs-CZ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  <a:sym typeface="Symbol"/>
              </a:rPr>
              <a:t> </a:t>
            </a:r>
            <a:endParaRPr lang="cs-CZ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Obdélník 26"/>
          <p:cNvSpPr/>
          <p:nvPr/>
        </p:nvSpPr>
        <p:spPr>
          <a:xfrm rot="1736179">
            <a:off x="2469959" y="4235884"/>
            <a:ext cx="772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  <a:sym typeface="Symbol"/>
              </a:rPr>
              <a:t>IL-1 </a:t>
            </a:r>
            <a:endParaRPr lang="cs-CZ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Kruhová šipka 28"/>
          <p:cNvSpPr/>
          <p:nvPr/>
        </p:nvSpPr>
        <p:spPr>
          <a:xfrm rot="19828064">
            <a:off x="3755059" y="4950104"/>
            <a:ext cx="1708390" cy="176085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5708035"/>
              <a:gd name="adj5" fmla="val 12500"/>
            </a:avLst>
          </a:prstGeom>
          <a:solidFill>
            <a:srgbClr val="CC33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33" name="Kruhová šipka 32"/>
          <p:cNvSpPr/>
          <p:nvPr/>
        </p:nvSpPr>
        <p:spPr>
          <a:xfrm rot="5400000" flipV="1">
            <a:off x="3623194" y="4980524"/>
            <a:ext cx="1708390" cy="176085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5708035"/>
              <a:gd name="adj5" fmla="val 12500"/>
            </a:avLst>
          </a:prstGeom>
          <a:solidFill>
            <a:srgbClr val="CC33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34" name="Šipka doprava 33"/>
          <p:cNvSpPr/>
          <p:nvPr/>
        </p:nvSpPr>
        <p:spPr>
          <a:xfrm rot="1999325">
            <a:off x="3959104" y="5577679"/>
            <a:ext cx="928694" cy="428628"/>
          </a:xfrm>
          <a:prstGeom prst="rightArrow">
            <a:avLst/>
          </a:prstGeom>
          <a:solidFill>
            <a:srgbClr val="CC33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TextovéPole 31"/>
          <p:cNvSpPr txBox="1"/>
          <p:nvPr/>
        </p:nvSpPr>
        <p:spPr>
          <a:xfrm>
            <a:off x="398616" y="1560134"/>
            <a:ext cx="1109599" cy="430887"/>
          </a:xfrm>
          <a:prstGeom prst="rect">
            <a:avLst/>
          </a:prstGeom>
          <a:solidFill>
            <a:srgbClr val="CC33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LOCAL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ovéPole 35"/>
          <p:cNvSpPr txBox="1"/>
          <p:nvPr/>
        </p:nvSpPr>
        <p:spPr>
          <a:xfrm>
            <a:off x="5946630" y="1571612"/>
            <a:ext cx="1625766" cy="430887"/>
          </a:xfrm>
          <a:prstGeom prst="rect">
            <a:avLst/>
          </a:prstGeom>
          <a:solidFill>
            <a:srgbClr val="0066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SYSTEMIC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-785850" y="425215"/>
            <a:ext cx="6006773" cy="646331"/>
          </a:xfrm>
          <a:prstGeom prst="rect">
            <a:avLst/>
          </a:prstGeom>
          <a:solidFill>
            <a:srgbClr val="7E54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Systémová Pro-IR akce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38" name="TextovéPole 37"/>
          <p:cNvSpPr txBox="1"/>
          <p:nvPr/>
        </p:nvSpPr>
        <p:spPr>
          <a:xfrm>
            <a:off x="2500298" y="2669441"/>
            <a:ext cx="657583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2600" dirty="0" smtClean="0"/>
              <a:t>Pro-IR </a:t>
            </a:r>
            <a:r>
              <a:rPr lang="cs-CZ" sz="2600" dirty="0" err="1" smtClean="0"/>
              <a:t>cytokíny</a:t>
            </a:r>
            <a:r>
              <a:rPr lang="cs-CZ" sz="2600" dirty="0" smtClean="0"/>
              <a:t> vyvolávají na systémové</a:t>
            </a:r>
          </a:p>
          <a:p>
            <a:pPr algn="ctr"/>
            <a:r>
              <a:rPr lang="cs-CZ" sz="2600" dirty="0" smtClean="0"/>
              <a:t>úrovni </a:t>
            </a:r>
            <a:r>
              <a:rPr lang="cs-CZ" sz="2600" b="1" dirty="0" smtClean="0">
                <a:solidFill>
                  <a:srgbClr val="CC3300"/>
                </a:solidFill>
              </a:rPr>
              <a:t>stejnou sekvenci stádií </a:t>
            </a:r>
            <a:r>
              <a:rPr lang="cs-CZ" sz="2600" dirty="0" smtClean="0"/>
              <a:t>jako v lokálním</a:t>
            </a:r>
          </a:p>
          <a:p>
            <a:pPr algn="ctr"/>
            <a:r>
              <a:rPr lang="cs-CZ" sz="2600" dirty="0" smtClean="0"/>
              <a:t>prostředí…</a:t>
            </a:r>
            <a:endParaRPr lang="cs-CZ" sz="2600" dirty="0"/>
          </a:p>
        </p:txBody>
      </p:sp>
      <p:sp>
        <p:nvSpPr>
          <p:cNvPr id="44" name="Rectangle 13"/>
          <p:cNvSpPr>
            <a:spLocks noChangeArrowheads="1"/>
          </p:cNvSpPr>
          <p:nvPr/>
        </p:nvSpPr>
        <p:spPr bwMode="auto">
          <a:xfrm>
            <a:off x="100629" y="6143644"/>
            <a:ext cx="3185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800" b="1" dirty="0" err="1">
                <a:latin typeface="Arial" pitchFamily="34" charset="0"/>
                <a:cs typeface="Arial" pitchFamily="34" charset="0"/>
              </a:rPr>
              <a:t>Cavaillon</a:t>
            </a:r>
            <a:r>
              <a:rPr lang="cs-CZ" sz="1800" b="1" dirty="0">
                <a:latin typeface="Arial" pitchFamily="34" charset="0"/>
                <a:cs typeface="Arial" pitchFamily="34" charset="0"/>
              </a:rPr>
              <a:t> JM., </a:t>
            </a:r>
            <a:r>
              <a:rPr lang="cs-CZ" sz="1800" i="1" dirty="0" err="1">
                <a:latin typeface="Arial" pitchFamily="34" charset="0"/>
                <a:cs typeface="Arial" pitchFamily="34" charset="0"/>
              </a:rPr>
              <a:t>Sepsis</a:t>
            </a:r>
            <a:r>
              <a:rPr lang="cs-CZ" sz="1800" dirty="0">
                <a:latin typeface="Arial" pitchFamily="34" charset="0"/>
                <a:cs typeface="Arial" pitchFamily="34" charset="0"/>
              </a:rPr>
              <a:t> 1998</a:t>
            </a:r>
            <a:r>
              <a:rPr lang="cs-CZ" sz="1800" dirty="0" smtClean="0">
                <a:latin typeface="Arial" pitchFamily="34" charset="0"/>
                <a:cs typeface="Arial" pitchFamily="34" charset="0"/>
              </a:rPr>
              <a:t>.,</a:t>
            </a:r>
          </a:p>
          <a:p>
            <a:r>
              <a:rPr lang="cs-CZ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800" dirty="0">
                <a:latin typeface="Arial" pitchFamily="34" charset="0"/>
                <a:cs typeface="Arial" pitchFamily="34" charset="0"/>
              </a:rPr>
              <a:t>2:127-140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214282" y="4714884"/>
            <a:ext cx="566181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cs-CZ" sz="18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sz="1800" dirty="0" smtClean="0">
                <a:latin typeface="Arial" pitchFamily="34" charset="0"/>
                <a:cs typeface="Arial" pitchFamily="34" charset="0"/>
                <a:sym typeface="Symbol"/>
              </a:rPr>
              <a:t></a:t>
            </a:r>
            <a:endParaRPr lang="cs-CZ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863" y="2057400"/>
            <a:ext cx="1114425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488" y="3048000"/>
            <a:ext cx="2514600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AutoShape 21"/>
          <p:cNvSpPr>
            <a:spLocks noChangeArrowheads="1"/>
          </p:cNvSpPr>
          <p:nvPr/>
        </p:nvSpPr>
        <p:spPr bwMode="auto">
          <a:xfrm rot="5401643">
            <a:off x="1294607" y="2702719"/>
            <a:ext cx="608012" cy="3810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cs-CZ"/>
          </a:p>
        </p:txBody>
      </p:sp>
      <p:sp>
        <p:nvSpPr>
          <p:cNvPr id="9" name="AutoShape 22"/>
          <p:cNvSpPr>
            <a:spLocks noChangeArrowheads="1"/>
          </p:cNvSpPr>
          <p:nvPr/>
        </p:nvSpPr>
        <p:spPr bwMode="auto">
          <a:xfrm rot="5401643">
            <a:off x="991394" y="5220494"/>
            <a:ext cx="608012" cy="3810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33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cs-CZ"/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115888" y="5753100"/>
            <a:ext cx="300434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2000" b="1" dirty="0" err="1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Cytokíny</a:t>
            </a:r>
            <a:r>
              <a:rPr lang="cs-CZ" sz="2000" b="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000" b="0" dirty="0">
                <a:latin typeface="Arial" pitchFamily="34" charset="0"/>
                <a:cs typeface="Arial" pitchFamily="34" charset="0"/>
              </a:rPr>
              <a:t>zprostředkující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sz="2000" b="0" dirty="0" smtClean="0">
                <a:latin typeface="Arial" pitchFamily="34" charset="0"/>
                <a:cs typeface="Arial" pitchFamily="34" charset="0"/>
              </a:rPr>
              <a:t>echanizmy </a:t>
            </a:r>
            <a:r>
              <a:rPr lang="cs-CZ" sz="2000" u="sng" dirty="0" smtClean="0">
                <a:latin typeface="Arial" pitchFamily="34" charset="0"/>
                <a:cs typeface="Arial" pitchFamily="34" charset="0"/>
              </a:rPr>
              <a:t>likvidace</a:t>
            </a:r>
          </a:p>
          <a:p>
            <a:r>
              <a:rPr lang="cs-CZ" sz="2000" u="sng" dirty="0" smtClean="0">
                <a:latin typeface="Arial" pitchFamily="34" charset="0"/>
                <a:cs typeface="Arial" pitchFamily="34" charset="0"/>
              </a:rPr>
              <a:t>baktérií</a:t>
            </a:r>
            <a:r>
              <a:rPr lang="cs-CZ" sz="20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b="0" dirty="0">
                <a:latin typeface="Arial" pitchFamily="34" charset="0"/>
                <a:cs typeface="Arial" pitchFamily="34" charset="0"/>
              </a:rPr>
              <a:t>leukocyty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398616" y="1560134"/>
            <a:ext cx="1109599" cy="430887"/>
          </a:xfrm>
          <a:prstGeom prst="rect">
            <a:avLst/>
          </a:prstGeom>
          <a:solidFill>
            <a:srgbClr val="CC33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LOCAL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-561262" y="425215"/>
            <a:ext cx="5186035" cy="646331"/>
          </a:xfrm>
          <a:prstGeom prst="rect">
            <a:avLst/>
          </a:prstGeom>
          <a:solidFill>
            <a:srgbClr val="7E54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Lokální Pro-IR akce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863" y="2057400"/>
            <a:ext cx="1114425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488" y="3048000"/>
            <a:ext cx="2514600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AutoShape 21"/>
          <p:cNvSpPr>
            <a:spLocks noChangeArrowheads="1"/>
          </p:cNvSpPr>
          <p:nvPr/>
        </p:nvSpPr>
        <p:spPr bwMode="auto">
          <a:xfrm rot="5401643">
            <a:off x="1294607" y="2702719"/>
            <a:ext cx="608012" cy="3810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cs-CZ"/>
          </a:p>
        </p:txBody>
      </p:sp>
      <p:sp>
        <p:nvSpPr>
          <p:cNvPr id="9" name="AutoShape 22"/>
          <p:cNvSpPr>
            <a:spLocks noChangeArrowheads="1"/>
          </p:cNvSpPr>
          <p:nvPr/>
        </p:nvSpPr>
        <p:spPr bwMode="auto">
          <a:xfrm rot="5401643">
            <a:off x="991394" y="5220494"/>
            <a:ext cx="608012" cy="3810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33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cs-CZ"/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115888" y="5753100"/>
            <a:ext cx="300434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2000" b="1" dirty="0" err="1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Cytokíny</a:t>
            </a:r>
            <a:r>
              <a:rPr lang="cs-CZ" sz="2000" b="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000" b="0" dirty="0">
                <a:latin typeface="Arial" pitchFamily="34" charset="0"/>
                <a:cs typeface="Arial" pitchFamily="34" charset="0"/>
              </a:rPr>
              <a:t>zprostředkující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sz="2000" b="0" dirty="0" smtClean="0">
                <a:latin typeface="Arial" pitchFamily="34" charset="0"/>
                <a:cs typeface="Arial" pitchFamily="34" charset="0"/>
              </a:rPr>
              <a:t>echanizmy </a:t>
            </a:r>
            <a:r>
              <a:rPr lang="cs-CZ" sz="2000" u="sng" dirty="0" smtClean="0">
                <a:latin typeface="Arial" pitchFamily="34" charset="0"/>
                <a:cs typeface="Arial" pitchFamily="34" charset="0"/>
              </a:rPr>
              <a:t>likvidace</a:t>
            </a:r>
          </a:p>
          <a:p>
            <a:r>
              <a:rPr lang="cs-CZ" sz="2000" u="sng" dirty="0" smtClean="0">
                <a:latin typeface="Arial" pitchFamily="34" charset="0"/>
                <a:cs typeface="Arial" pitchFamily="34" charset="0"/>
              </a:rPr>
              <a:t>baktérií</a:t>
            </a:r>
            <a:r>
              <a:rPr lang="cs-CZ" sz="20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b="0" dirty="0">
                <a:latin typeface="Arial" pitchFamily="34" charset="0"/>
                <a:cs typeface="Arial" pitchFamily="34" charset="0"/>
              </a:rPr>
              <a:t>leukocyty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398616" y="1560134"/>
            <a:ext cx="1109599" cy="430887"/>
          </a:xfrm>
          <a:prstGeom prst="rect">
            <a:avLst/>
          </a:prstGeom>
          <a:solidFill>
            <a:srgbClr val="CC33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LOCAL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3197498" y="2786058"/>
            <a:ext cx="5089278" cy="5232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cs-CZ" sz="2800" b="1" dirty="0" smtClean="0">
                <a:ln w="11430"/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HOST-DEFENCE RESPONSE</a:t>
            </a:r>
            <a:endParaRPr lang="cs-CZ" sz="2800" b="1" dirty="0">
              <a:ln w="11430"/>
              <a:solidFill>
                <a:schemeClr val="tx2">
                  <a:lumMod val="85000"/>
                  <a:lumOff val="1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200768" y="2241022"/>
            <a:ext cx="1314784" cy="430887"/>
          </a:xfrm>
          <a:prstGeom prst="rect">
            <a:avLst/>
          </a:prstGeom>
          <a:solidFill>
            <a:schemeClr val="tx1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pPr algn="r"/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Stage</a:t>
            </a:r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  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 Box 33"/>
          <p:cNvSpPr txBox="1">
            <a:spLocks noChangeArrowheads="1"/>
          </p:cNvSpPr>
          <p:nvPr/>
        </p:nvSpPr>
        <p:spPr bwMode="auto">
          <a:xfrm>
            <a:off x="5580155" y="5401591"/>
            <a:ext cx="3421001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1400" b="0" dirty="0">
                <a:latin typeface="Arial" pitchFamily="34" charset="0"/>
                <a:cs typeface="Arial" pitchFamily="34" charset="0"/>
              </a:rPr>
              <a:t>Tucker JJ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dirty="0" err="1">
                <a:latin typeface="Arial" pitchFamily="34" charset="0"/>
                <a:cs typeface="Arial" pitchFamily="34" charset="0"/>
              </a:rPr>
              <a:t>et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dirty="0" err="1">
                <a:latin typeface="Arial" pitchFamily="34" charset="0"/>
                <a:cs typeface="Arial" pitchFamily="34" charset="0"/>
              </a:rPr>
              <a:t>al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1400" b="0" i="1" dirty="0">
                <a:latin typeface="Arial" pitchFamily="34" charset="0"/>
                <a:cs typeface="Arial" pitchFamily="34" charset="0"/>
              </a:rPr>
              <a:t>Arch </a:t>
            </a:r>
            <a:r>
              <a:rPr lang="en-GB" sz="1400" b="0" i="1" dirty="0" err="1">
                <a:latin typeface="Arial" pitchFamily="34" charset="0"/>
                <a:cs typeface="Arial" pitchFamily="34" charset="0"/>
              </a:rPr>
              <a:t>Surg</a:t>
            </a:r>
            <a:r>
              <a:rPr lang="en-GB" sz="1400" b="0" dirty="0">
                <a:latin typeface="Arial" pitchFamily="34" charset="0"/>
                <a:cs typeface="Arial" pitchFamily="34" charset="0"/>
              </a:rPr>
              <a:t> 1998.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en-GB" sz="1400" b="0" dirty="0">
                <a:latin typeface="Arial" pitchFamily="34" charset="0"/>
                <a:cs typeface="Arial" pitchFamily="34" charset="0"/>
              </a:rPr>
              <a:t>133:1335-42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cs-CZ" sz="1400" b="0" dirty="0" err="1">
                <a:latin typeface="Arial" pitchFamily="34" charset="0"/>
                <a:cs typeface="Arial" pitchFamily="34" charset="0"/>
              </a:rPr>
              <a:t>Tees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 DFJ </a:t>
            </a:r>
            <a:r>
              <a:rPr lang="cs-CZ" sz="1400" b="0" dirty="0" err="1">
                <a:latin typeface="Arial" pitchFamily="34" charset="0"/>
                <a:cs typeface="Arial" pitchFamily="34" charset="0"/>
              </a:rPr>
              <a:t>et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dirty="0" err="1">
                <a:latin typeface="Arial" pitchFamily="34" charset="0"/>
                <a:cs typeface="Arial" pitchFamily="34" charset="0"/>
              </a:rPr>
              <a:t>al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i="1" dirty="0" err="1">
                <a:latin typeface="Arial" pitchFamily="34" charset="0"/>
                <a:cs typeface="Arial" pitchFamily="34" charset="0"/>
              </a:rPr>
              <a:t>News</a:t>
            </a:r>
            <a:r>
              <a:rPr lang="cs-CZ" sz="1400" b="0" i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i="1" dirty="0" err="1">
                <a:latin typeface="Arial" pitchFamily="34" charset="0"/>
                <a:cs typeface="Arial" pitchFamily="34" charset="0"/>
              </a:rPr>
              <a:t>Physiol</a:t>
            </a:r>
            <a:r>
              <a:rPr lang="cs-CZ" sz="1400" b="0" i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i="1" dirty="0" err="1">
                <a:latin typeface="Arial" pitchFamily="34" charset="0"/>
                <a:cs typeface="Arial" pitchFamily="34" charset="0"/>
              </a:rPr>
              <a:t>Sci</a:t>
            </a:r>
            <a:r>
              <a:rPr lang="cs-CZ" sz="1400" b="0" i="1" dirty="0">
                <a:latin typeface="Arial" pitchFamily="34" charset="0"/>
                <a:cs typeface="Arial" pitchFamily="34" charset="0"/>
              </a:rPr>
              <a:t> 2003.,</a:t>
            </a:r>
          </a:p>
          <a:p>
            <a:r>
              <a:rPr lang="cs-CZ" sz="1400" b="0" dirty="0">
                <a:latin typeface="Arial" pitchFamily="34" charset="0"/>
                <a:cs typeface="Arial" pitchFamily="34" charset="0"/>
              </a:rPr>
              <a:t>18: 186-190</a:t>
            </a:r>
          </a:p>
          <a:p>
            <a:r>
              <a:rPr lang="cs-CZ" sz="1400" b="0" dirty="0">
                <a:latin typeface="Arial" pitchFamily="34" charset="0"/>
                <a:cs typeface="Arial" pitchFamily="34" charset="0"/>
              </a:rPr>
              <a:t>van der </a:t>
            </a:r>
            <a:r>
              <a:rPr lang="cs-CZ" sz="1400" b="0" dirty="0" err="1">
                <a:latin typeface="Arial" pitchFamily="34" charset="0"/>
                <a:cs typeface="Arial" pitchFamily="34" charset="0"/>
              </a:rPr>
              <a:t>Poll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 T </a:t>
            </a:r>
            <a:r>
              <a:rPr lang="cs-CZ" sz="1400" b="0" dirty="0" err="1">
                <a:latin typeface="Arial" pitchFamily="34" charset="0"/>
                <a:cs typeface="Arial" pitchFamily="34" charset="0"/>
              </a:rPr>
              <a:t>et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dirty="0" err="1">
                <a:latin typeface="Arial" pitchFamily="34" charset="0"/>
                <a:cs typeface="Arial" pitchFamily="34" charset="0"/>
              </a:rPr>
              <a:t>al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i="1" dirty="0">
                <a:latin typeface="Arial" pitchFamily="34" charset="0"/>
                <a:cs typeface="Arial" pitchFamily="34" charset="0"/>
              </a:rPr>
              <a:t>Sem </a:t>
            </a:r>
            <a:r>
              <a:rPr lang="cs-CZ" sz="1400" b="0" i="1" dirty="0" err="1">
                <a:latin typeface="Arial" pitchFamily="34" charset="0"/>
                <a:cs typeface="Arial" pitchFamily="34" charset="0"/>
              </a:rPr>
              <a:t>Thromb</a:t>
            </a:r>
            <a:r>
              <a:rPr lang="cs-CZ" sz="1400" b="0" i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i="1" dirty="0" err="1">
                <a:latin typeface="Arial" pitchFamily="34" charset="0"/>
                <a:cs typeface="Arial" pitchFamily="34" charset="0"/>
              </a:rPr>
              <a:t>Hemost</a:t>
            </a:r>
            <a:endParaRPr lang="cs-CZ" sz="1400" b="0" i="1" dirty="0">
              <a:latin typeface="Arial" pitchFamily="34" charset="0"/>
              <a:cs typeface="Arial" pitchFamily="34" charset="0"/>
            </a:endParaRPr>
          </a:p>
          <a:p>
            <a:r>
              <a:rPr lang="cs-CZ" sz="1400" b="0" dirty="0">
                <a:latin typeface="Arial" pitchFamily="34" charset="0"/>
                <a:cs typeface="Arial" pitchFamily="34" charset="0"/>
              </a:rPr>
              <a:t>2001., 27:639-651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3214678" y="3571876"/>
            <a:ext cx="4916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Blip>
                <a:blip r:embed="rId5"/>
              </a:buBlip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cs-CZ" b="1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VASODILATACE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prekapilární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)</a:t>
            </a:r>
            <a:endParaRPr lang="cs-CZ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3214678" y="3967467"/>
            <a:ext cx="4341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Blip>
                <a:blip r:embed="rId5"/>
              </a:buBlip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cs-CZ" b="1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AKTIVACE FIBRINOLÝZY</a:t>
            </a:r>
            <a:endParaRPr lang="cs-CZ" b="1" dirty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3726032" y="4440610"/>
            <a:ext cx="3741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… jsou důsledkem </a:t>
            </a:r>
            <a:r>
              <a:rPr lang="cs-CZ" sz="2000" u="sng" dirty="0" smtClean="0"/>
              <a:t>aktivity TNF-</a:t>
            </a:r>
            <a:r>
              <a:rPr lang="cs-CZ" sz="2000" u="sng" dirty="0" smtClean="0">
                <a:sym typeface="Symbol"/>
              </a:rPr>
              <a:t></a:t>
            </a:r>
            <a:endParaRPr lang="cs-CZ" sz="2000" u="sng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5786446" y="2314510"/>
            <a:ext cx="23439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Interval: 0 </a:t>
            </a:r>
            <a:r>
              <a:rPr lang="cs-CZ" sz="2000" dirty="0" smtClean="0">
                <a:latin typeface="Arial" pitchFamily="34" charset="0"/>
                <a:cs typeface="Arial" pitchFamily="34" charset="0"/>
                <a:sym typeface="Symbol"/>
              </a:rPr>
              <a:t>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6 hod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-561262" y="425215"/>
            <a:ext cx="5186035" cy="646331"/>
          </a:xfrm>
          <a:prstGeom prst="rect">
            <a:avLst/>
          </a:prstGeom>
          <a:solidFill>
            <a:srgbClr val="7E54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Lokální Pro-IR akce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863" y="2057400"/>
            <a:ext cx="1114425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488" y="3048000"/>
            <a:ext cx="2514600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AutoShape 21"/>
          <p:cNvSpPr>
            <a:spLocks noChangeArrowheads="1"/>
          </p:cNvSpPr>
          <p:nvPr/>
        </p:nvSpPr>
        <p:spPr bwMode="auto">
          <a:xfrm rot="5401643">
            <a:off x="1294607" y="2702719"/>
            <a:ext cx="608012" cy="3810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cs-CZ"/>
          </a:p>
        </p:txBody>
      </p:sp>
      <p:sp>
        <p:nvSpPr>
          <p:cNvPr id="9" name="AutoShape 22"/>
          <p:cNvSpPr>
            <a:spLocks noChangeArrowheads="1"/>
          </p:cNvSpPr>
          <p:nvPr/>
        </p:nvSpPr>
        <p:spPr bwMode="auto">
          <a:xfrm rot="5401643">
            <a:off x="991394" y="5220494"/>
            <a:ext cx="608012" cy="3810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33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cs-CZ"/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115888" y="5753100"/>
            <a:ext cx="300434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2000" b="1" dirty="0" err="1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Cytokíny</a:t>
            </a:r>
            <a:r>
              <a:rPr lang="cs-CZ" sz="2000" b="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000" b="0" dirty="0">
                <a:latin typeface="Arial" pitchFamily="34" charset="0"/>
                <a:cs typeface="Arial" pitchFamily="34" charset="0"/>
              </a:rPr>
              <a:t>zprostředkující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sz="2000" b="0" dirty="0" smtClean="0">
                <a:latin typeface="Arial" pitchFamily="34" charset="0"/>
                <a:cs typeface="Arial" pitchFamily="34" charset="0"/>
              </a:rPr>
              <a:t>echanizmy </a:t>
            </a:r>
            <a:r>
              <a:rPr lang="cs-CZ" sz="2000" u="sng" dirty="0" smtClean="0">
                <a:latin typeface="Arial" pitchFamily="34" charset="0"/>
                <a:cs typeface="Arial" pitchFamily="34" charset="0"/>
              </a:rPr>
              <a:t>likvidace</a:t>
            </a:r>
          </a:p>
          <a:p>
            <a:r>
              <a:rPr lang="cs-CZ" sz="2000" u="sng" dirty="0" smtClean="0">
                <a:latin typeface="Arial" pitchFamily="34" charset="0"/>
                <a:cs typeface="Arial" pitchFamily="34" charset="0"/>
              </a:rPr>
              <a:t>baktérií</a:t>
            </a:r>
            <a:r>
              <a:rPr lang="cs-CZ" sz="20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b="0" dirty="0">
                <a:latin typeface="Arial" pitchFamily="34" charset="0"/>
                <a:cs typeface="Arial" pitchFamily="34" charset="0"/>
              </a:rPr>
              <a:t>leukocyty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398616" y="1560134"/>
            <a:ext cx="1109599" cy="430887"/>
          </a:xfrm>
          <a:prstGeom prst="rect">
            <a:avLst/>
          </a:prstGeom>
          <a:solidFill>
            <a:srgbClr val="CC33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LOCAL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3197498" y="2786058"/>
            <a:ext cx="5089278" cy="5232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cs-CZ" sz="2800" b="1" dirty="0" smtClean="0">
                <a:ln w="11430"/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HOST-DEFENCE RESPONSE</a:t>
            </a:r>
            <a:endParaRPr lang="cs-CZ" sz="2800" b="1" dirty="0">
              <a:ln w="11430"/>
              <a:solidFill>
                <a:schemeClr val="tx2">
                  <a:lumMod val="85000"/>
                  <a:lumOff val="1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214678" y="2241022"/>
            <a:ext cx="1314782" cy="430887"/>
          </a:xfrm>
          <a:prstGeom prst="rect">
            <a:avLst/>
          </a:prstGeom>
          <a:solidFill>
            <a:schemeClr val="tx1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pPr algn="r"/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Stage</a:t>
            </a:r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II 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3214678" y="3571876"/>
            <a:ext cx="39395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Blip>
                <a:blip r:embed="rId5"/>
              </a:buBlip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cs-CZ" b="1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TRANSMIGRACE PMN</a:t>
            </a:r>
            <a:endParaRPr lang="cs-CZ" b="1" dirty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3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71800" y="4091009"/>
            <a:ext cx="609600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AutoShape 35"/>
          <p:cNvSpPr>
            <a:spLocks noChangeArrowheads="1"/>
          </p:cNvSpPr>
          <p:nvPr/>
        </p:nvSpPr>
        <p:spPr bwMode="auto">
          <a:xfrm rot="2175231">
            <a:off x="8401050" y="4192725"/>
            <a:ext cx="381000" cy="654050"/>
          </a:xfrm>
          <a:prstGeom prst="downArrow">
            <a:avLst>
              <a:gd name="adj1" fmla="val 50000"/>
              <a:gd name="adj2" fmla="val 42917"/>
            </a:avLst>
          </a:prstGeom>
          <a:solidFill>
            <a:srgbClr val="CC33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cs-CZ"/>
          </a:p>
        </p:txBody>
      </p:sp>
      <p:pic>
        <p:nvPicPr>
          <p:cNvPr id="17" name="Picture 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72450" y="5907111"/>
            <a:ext cx="914400" cy="80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ovéPole 17"/>
          <p:cNvSpPr txBox="1"/>
          <p:nvPr/>
        </p:nvSpPr>
        <p:spPr>
          <a:xfrm>
            <a:off x="4083598" y="6472904"/>
            <a:ext cx="41937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… je důsledkem </a:t>
            </a:r>
            <a:r>
              <a:rPr lang="cs-CZ" sz="2000" u="sng" dirty="0" smtClean="0"/>
              <a:t>aktivity IL-1</a:t>
            </a:r>
            <a:r>
              <a:rPr lang="cs-CZ" sz="2000" u="sng" dirty="0" smtClean="0">
                <a:sym typeface="Symbol"/>
              </a:rPr>
              <a:t> a IL-6</a:t>
            </a:r>
            <a:endParaRPr lang="cs-CZ" sz="2000" u="sng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5786446" y="2314510"/>
            <a:ext cx="2486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Interval: 6 </a:t>
            </a:r>
            <a:r>
              <a:rPr lang="cs-CZ" sz="2000" dirty="0" smtClean="0">
                <a:latin typeface="Arial" pitchFamily="34" charset="0"/>
                <a:cs typeface="Arial" pitchFamily="34" charset="0"/>
                <a:sym typeface="Symbol"/>
              </a:rPr>
              <a:t> 12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hod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-561262" y="425215"/>
            <a:ext cx="5186035" cy="646331"/>
          </a:xfrm>
          <a:prstGeom prst="rect">
            <a:avLst/>
          </a:prstGeom>
          <a:solidFill>
            <a:srgbClr val="7E54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Lokální Pro-IR akce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863" y="2057400"/>
            <a:ext cx="1114425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488" y="3048000"/>
            <a:ext cx="2514600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AutoShape 21"/>
          <p:cNvSpPr>
            <a:spLocks noChangeArrowheads="1"/>
          </p:cNvSpPr>
          <p:nvPr/>
        </p:nvSpPr>
        <p:spPr bwMode="auto">
          <a:xfrm rot="5401643">
            <a:off x="1294607" y="2702719"/>
            <a:ext cx="608012" cy="3810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cs-CZ"/>
          </a:p>
        </p:txBody>
      </p:sp>
      <p:sp>
        <p:nvSpPr>
          <p:cNvPr id="8" name="AutoShape 22"/>
          <p:cNvSpPr>
            <a:spLocks noChangeArrowheads="1"/>
          </p:cNvSpPr>
          <p:nvPr/>
        </p:nvSpPr>
        <p:spPr bwMode="auto">
          <a:xfrm rot="5401643">
            <a:off x="991394" y="5220494"/>
            <a:ext cx="608012" cy="3810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33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cs-CZ"/>
          </a:p>
        </p:txBody>
      </p: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115888" y="5753100"/>
            <a:ext cx="300434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2000" b="1" dirty="0" err="1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Cytokíny</a:t>
            </a:r>
            <a:r>
              <a:rPr lang="cs-CZ" sz="2000" b="1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000" b="0" dirty="0">
                <a:latin typeface="Arial" pitchFamily="34" charset="0"/>
                <a:cs typeface="Arial" pitchFamily="34" charset="0"/>
              </a:rPr>
              <a:t>zprostředkující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sz="2000" b="0" dirty="0" smtClean="0">
                <a:latin typeface="Arial" pitchFamily="34" charset="0"/>
                <a:cs typeface="Arial" pitchFamily="34" charset="0"/>
              </a:rPr>
              <a:t>echanizmy </a:t>
            </a:r>
            <a:r>
              <a:rPr lang="cs-CZ" sz="2000" u="sng" dirty="0" smtClean="0">
                <a:latin typeface="Arial" pitchFamily="34" charset="0"/>
                <a:cs typeface="Arial" pitchFamily="34" charset="0"/>
              </a:rPr>
              <a:t>likvidace</a:t>
            </a:r>
          </a:p>
          <a:p>
            <a:r>
              <a:rPr lang="cs-CZ" sz="2000" u="sng" dirty="0" smtClean="0">
                <a:latin typeface="Arial" pitchFamily="34" charset="0"/>
                <a:cs typeface="Arial" pitchFamily="34" charset="0"/>
              </a:rPr>
              <a:t>baktérií</a:t>
            </a:r>
            <a:r>
              <a:rPr lang="cs-CZ" sz="20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b="0" dirty="0">
                <a:latin typeface="Arial" pitchFamily="34" charset="0"/>
                <a:cs typeface="Arial" pitchFamily="34" charset="0"/>
              </a:rPr>
              <a:t>leukocyty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398616" y="1560134"/>
            <a:ext cx="1109599" cy="430887"/>
          </a:xfrm>
          <a:prstGeom prst="rect">
            <a:avLst/>
          </a:prstGeom>
          <a:solidFill>
            <a:srgbClr val="CC33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LOCAL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197498" y="2786058"/>
            <a:ext cx="5089278" cy="5232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cs-CZ" sz="2800" b="1" dirty="0" smtClean="0">
                <a:ln w="11430"/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HOST-DEFENCE RESPONSE</a:t>
            </a:r>
            <a:endParaRPr lang="cs-CZ" sz="2800" b="1" dirty="0">
              <a:ln w="11430"/>
              <a:solidFill>
                <a:schemeClr val="tx2">
                  <a:lumMod val="85000"/>
                  <a:lumOff val="1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3214678" y="2241022"/>
            <a:ext cx="1393330" cy="430887"/>
          </a:xfrm>
          <a:prstGeom prst="rect">
            <a:avLst/>
          </a:prstGeom>
          <a:solidFill>
            <a:schemeClr val="tx1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pPr algn="r"/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Stage</a:t>
            </a:r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III 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214678" y="3571876"/>
            <a:ext cx="3984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Blip>
                <a:blip r:embed="rId5"/>
              </a:buBlip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cs-CZ" b="1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KOMPARTMENTIZACE</a:t>
            </a:r>
            <a:endParaRPr lang="cs-CZ" b="1" dirty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3722150" y="4149874"/>
            <a:ext cx="39885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cs-CZ" sz="22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2200" dirty="0" err="1" smtClean="0">
                <a:latin typeface="Arial" pitchFamily="34" charset="0"/>
                <a:cs typeface="Arial" pitchFamily="34" charset="0"/>
              </a:rPr>
              <a:t>prekapilární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 vazokonstrikce</a:t>
            </a:r>
          </a:p>
          <a:p>
            <a:r>
              <a:rPr lang="cs-CZ" sz="2200" dirty="0" smtClean="0">
                <a:latin typeface="Arial" pitchFamily="34" charset="0"/>
                <a:cs typeface="Arial" pitchFamily="34" charset="0"/>
              </a:rPr>
              <a:t>     a otevření a-v zkratů</a:t>
            </a:r>
            <a:endParaRPr lang="cs-CZ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3710788" y="4945575"/>
            <a:ext cx="46474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cs-CZ" sz="22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2200" dirty="0" err="1" smtClean="0">
                <a:latin typeface="Arial" pitchFamily="34" charset="0"/>
                <a:cs typeface="Arial" pitchFamily="34" charset="0"/>
              </a:rPr>
              <a:t>postkapilární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 aktivace koagulace</a:t>
            </a:r>
          </a:p>
          <a:p>
            <a:r>
              <a:rPr lang="cs-CZ" sz="2200" dirty="0" smtClean="0">
                <a:latin typeface="Arial" pitchFamily="34" charset="0"/>
                <a:cs typeface="Arial" pitchFamily="34" charset="0"/>
              </a:rPr>
              <a:t>     a inhibice </a:t>
            </a:r>
            <a:r>
              <a:rPr lang="cs-CZ" sz="2200" dirty="0" err="1" smtClean="0">
                <a:latin typeface="Arial" pitchFamily="34" charset="0"/>
                <a:cs typeface="Arial" pitchFamily="34" charset="0"/>
              </a:rPr>
              <a:t>fibrinolýzy</a:t>
            </a:r>
            <a:endParaRPr lang="cs-CZ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 Box 30"/>
          <p:cNvSpPr txBox="1">
            <a:spLocks noChangeArrowheads="1"/>
          </p:cNvSpPr>
          <p:nvPr/>
        </p:nvSpPr>
        <p:spPr bwMode="auto">
          <a:xfrm>
            <a:off x="6100097" y="5852244"/>
            <a:ext cx="282962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400" b="0" dirty="0" err="1">
                <a:latin typeface="Arial" pitchFamily="34" charset="0"/>
                <a:cs typeface="Arial" pitchFamily="34" charset="0"/>
              </a:rPr>
              <a:t>Pavlov</a:t>
            </a:r>
            <a:r>
              <a:rPr lang="de-DE" sz="1400" b="0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VA</a:t>
            </a:r>
            <a:r>
              <a:rPr lang="de-DE" sz="1400" b="0" dirty="0">
                <a:latin typeface="Arial" pitchFamily="34" charset="0"/>
                <a:cs typeface="Arial" pitchFamily="34" charset="0"/>
              </a:rPr>
              <a:t> et al. </a:t>
            </a:r>
            <a:r>
              <a:rPr lang="cs-CZ" sz="1400" b="0" i="1" dirty="0">
                <a:solidFill>
                  <a:srgbClr val="292526"/>
                </a:solidFill>
                <a:latin typeface="Arial" pitchFamily="34" charset="0"/>
                <a:cs typeface="Arial" pitchFamily="34" charset="0"/>
              </a:rPr>
              <a:t>CMLS</a:t>
            </a:r>
            <a:r>
              <a:rPr lang="cs-CZ" sz="1400" b="0" dirty="0">
                <a:solidFill>
                  <a:srgbClr val="292526"/>
                </a:solidFill>
                <a:latin typeface="Arial" pitchFamily="34" charset="0"/>
                <a:cs typeface="Arial" pitchFamily="34" charset="0"/>
              </a:rPr>
              <a:t> 2004.,</a:t>
            </a:r>
          </a:p>
          <a:p>
            <a:r>
              <a:rPr lang="cs-CZ" sz="1400" b="0" dirty="0">
                <a:solidFill>
                  <a:srgbClr val="292526"/>
                </a:solidFill>
                <a:latin typeface="Arial" pitchFamily="34" charset="0"/>
                <a:cs typeface="Arial" pitchFamily="34" charset="0"/>
              </a:rPr>
              <a:t>61:2322-233</a:t>
            </a:r>
            <a:endParaRPr lang="cs-CZ" sz="1400" b="0" dirty="0">
              <a:latin typeface="Arial" pitchFamily="34" charset="0"/>
              <a:cs typeface="Arial" pitchFamily="34" charset="0"/>
            </a:endParaRPr>
          </a:p>
          <a:p>
            <a:r>
              <a:rPr lang="cs-CZ" sz="1400" b="0" dirty="0" err="1" smtClean="0">
                <a:latin typeface="Arial" pitchFamily="34" charset="0"/>
                <a:cs typeface="Arial" pitchFamily="34" charset="0"/>
              </a:rPr>
              <a:t>Afshar</a:t>
            </a:r>
            <a:r>
              <a:rPr lang="cs-CZ" sz="1400" b="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cs-CZ" sz="1400" b="0" dirty="0" err="1" smtClean="0">
                <a:latin typeface="Arial" pitchFamily="34" charset="0"/>
                <a:cs typeface="Arial" pitchFamily="34" charset="0"/>
              </a:rPr>
              <a:t>Kharghan</a:t>
            </a:r>
            <a:r>
              <a:rPr lang="cs-CZ" sz="14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V </a:t>
            </a:r>
            <a:r>
              <a:rPr lang="cs-CZ" sz="1400" b="0" dirty="0" err="1">
                <a:latin typeface="Arial" pitchFamily="34" charset="0"/>
                <a:cs typeface="Arial" pitchFamily="34" charset="0"/>
              </a:rPr>
              <a:t>et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dirty="0" err="1">
                <a:latin typeface="Arial" pitchFamily="34" charset="0"/>
                <a:cs typeface="Arial" pitchFamily="34" charset="0"/>
              </a:rPr>
              <a:t>al</a:t>
            </a:r>
            <a:endParaRPr lang="cs-CZ" sz="1400" b="0" dirty="0">
              <a:latin typeface="Arial" pitchFamily="34" charset="0"/>
              <a:cs typeface="Arial" pitchFamily="34" charset="0"/>
            </a:endParaRPr>
          </a:p>
          <a:p>
            <a:r>
              <a:rPr lang="cs-CZ" sz="1400" b="0" i="1" dirty="0" err="1">
                <a:latin typeface="Arial" pitchFamily="34" charset="0"/>
                <a:cs typeface="Arial" pitchFamily="34" charset="0"/>
              </a:rPr>
              <a:t>Curr</a:t>
            </a:r>
            <a:r>
              <a:rPr lang="cs-CZ" sz="1400" b="0" i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i="1" dirty="0" err="1">
                <a:latin typeface="Arial" pitchFamily="34" charset="0"/>
                <a:cs typeface="Arial" pitchFamily="34" charset="0"/>
              </a:rPr>
              <a:t>Opin</a:t>
            </a:r>
            <a:r>
              <a:rPr lang="cs-CZ" sz="1400" b="0" i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i="1" dirty="0" err="1">
                <a:latin typeface="Arial" pitchFamily="34" charset="0"/>
                <a:cs typeface="Arial" pitchFamily="34" charset="0"/>
              </a:rPr>
              <a:t>Hematol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 2006.,13:34-9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5786446" y="2314510"/>
            <a:ext cx="26292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Interval: 12 </a:t>
            </a:r>
            <a:r>
              <a:rPr lang="cs-CZ" sz="2000" dirty="0" smtClean="0">
                <a:latin typeface="Arial" pitchFamily="34" charset="0"/>
                <a:cs typeface="Arial" pitchFamily="34" charset="0"/>
                <a:sym typeface="Symbol"/>
              </a:rPr>
              <a:t> 24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hod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-561262" y="425215"/>
            <a:ext cx="5186035" cy="646331"/>
          </a:xfrm>
          <a:prstGeom prst="rect">
            <a:avLst/>
          </a:prstGeom>
          <a:solidFill>
            <a:srgbClr val="7E54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Lokální Pro-IR akce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-285784" y="425215"/>
            <a:ext cx="4211409" cy="64633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 NÁS TRÁPÍ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785786" y="2143116"/>
          <a:ext cx="7262810" cy="4847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Obdélník 5"/>
          <p:cNvSpPr/>
          <p:nvPr/>
        </p:nvSpPr>
        <p:spPr>
          <a:xfrm>
            <a:off x="1928794" y="6000768"/>
            <a:ext cx="914400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3714744" y="5715016"/>
            <a:ext cx="107157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4643438" y="5715016"/>
            <a:ext cx="914400" cy="652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5214942" y="5643578"/>
            <a:ext cx="71438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5863561" y="5400236"/>
            <a:ext cx="950913" cy="838200"/>
          </a:xfrm>
          <a:prstGeom prst="ellipse">
            <a:avLst/>
          </a:prstGeom>
          <a:noFill/>
          <a:ln w="57150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 sz="1800">
              <a:latin typeface="Calibri" pitchFamily="34" charset="0"/>
              <a:cs typeface="Arial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357290" y="1851025"/>
            <a:ext cx="59763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cs-C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Počet úmrtí </a:t>
            </a:r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za </a:t>
            </a:r>
            <a:r>
              <a:rPr lang="cs-C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rok</a:t>
            </a:r>
            <a:r>
              <a:rPr lang="cs-C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cs-CZ" sz="2800" dirty="0">
                <a:latin typeface="Arial" pitchFamily="34" charset="0"/>
                <a:cs typeface="Arial" pitchFamily="34" charset="0"/>
              </a:rPr>
              <a:t>(USA, </a:t>
            </a:r>
            <a:r>
              <a:rPr lang="cs-CZ" sz="28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rok </a:t>
            </a:r>
            <a:r>
              <a:rPr lang="cs-CZ" sz="2800" b="1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2000</a:t>
            </a:r>
            <a:r>
              <a:rPr lang="cs-CZ" sz="2800" dirty="0"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5372414" y="6429396"/>
            <a:ext cx="312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dirty="0">
                <a:latin typeface="Arial" pitchFamily="34" charset="0"/>
                <a:cs typeface="Arial" pitchFamily="34" charset="0"/>
              </a:rPr>
              <a:t>Available at: </a:t>
            </a:r>
            <a:r>
              <a:rPr lang="en-GB" sz="1600" u="sng" dirty="0">
                <a:latin typeface="Arial" pitchFamily="34" charset="0"/>
                <a:cs typeface="Arial" pitchFamily="34" charset="0"/>
              </a:rPr>
              <a:t>http://www.cdc.gov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/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ovéPole 15"/>
          <p:cNvSpPr txBox="1"/>
          <p:nvPr/>
        </p:nvSpPr>
        <p:spPr>
          <a:xfrm>
            <a:off x="4786314" y="905516"/>
            <a:ext cx="2805576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Epidemiologie </a:t>
            </a:r>
            <a:endParaRPr lang="cs-CZ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863" y="2057400"/>
            <a:ext cx="1114425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488" y="3048000"/>
            <a:ext cx="2514600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AutoShape 21"/>
          <p:cNvSpPr>
            <a:spLocks noChangeArrowheads="1"/>
          </p:cNvSpPr>
          <p:nvPr/>
        </p:nvSpPr>
        <p:spPr bwMode="auto">
          <a:xfrm rot="5401643">
            <a:off x="1294607" y="2702719"/>
            <a:ext cx="608012" cy="3810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cs-CZ"/>
          </a:p>
        </p:txBody>
      </p:sp>
      <p:sp>
        <p:nvSpPr>
          <p:cNvPr id="8" name="AutoShape 22"/>
          <p:cNvSpPr>
            <a:spLocks noChangeArrowheads="1"/>
          </p:cNvSpPr>
          <p:nvPr/>
        </p:nvSpPr>
        <p:spPr bwMode="auto">
          <a:xfrm rot="5401643">
            <a:off x="991394" y="5220494"/>
            <a:ext cx="608012" cy="3810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33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cs-CZ"/>
          </a:p>
        </p:txBody>
      </p: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115888" y="5753100"/>
            <a:ext cx="300434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2000" b="1" dirty="0" err="1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Cytokíny</a:t>
            </a:r>
            <a:r>
              <a:rPr lang="cs-CZ" sz="2000" b="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000" b="0" dirty="0">
                <a:latin typeface="Arial" pitchFamily="34" charset="0"/>
                <a:cs typeface="Arial" pitchFamily="34" charset="0"/>
              </a:rPr>
              <a:t>zprostředkující</a:t>
            </a:r>
          </a:p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sz="2000" b="0" dirty="0" smtClean="0">
                <a:latin typeface="Arial" pitchFamily="34" charset="0"/>
                <a:cs typeface="Arial" pitchFamily="34" charset="0"/>
              </a:rPr>
              <a:t>echanizmy </a:t>
            </a:r>
            <a:r>
              <a:rPr lang="cs-CZ" sz="2000" u="sng" dirty="0" smtClean="0">
                <a:latin typeface="Arial" pitchFamily="34" charset="0"/>
                <a:cs typeface="Arial" pitchFamily="34" charset="0"/>
              </a:rPr>
              <a:t>likvidace</a:t>
            </a:r>
          </a:p>
          <a:p>
            <a:r>
              <a:rPr lang="cs-CZ" sz="2000" u="sng" dirty="0" smtClean="0">
                <a:latin typeface="Arial" pitchFamily="34" charset="0"/>
                <a:cs typeface="Arial" pitchFamily="34" charset="0"/>
              </a:rPr>
              <a:t>baktérií</a:t>
            </a:r>
            <a:r>
              <a:rPr lang="cs-CZ" sz="20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b="0" dirty="0">
                <a:latin typeface="Arial" pitchFamily="34" charset="0"/>
                <a:cs typeface="Arial" pitchFamily="34" charset="0"/>
              </a:rPr>
              <a:t>leukocyty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398616" y="1560134"/>
            <a:ext cx="1109599" cy="430887"/>
          </a:xfrm>
          <a:prstGeom prst="rect">
            <a:avLst/>
          </a:prstGeom>
          <a:solidFill>
            <a:srgbClr val="CC3300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LOCAL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197498" y="2786058"/>
            <a:ext cx="5089278" cy="5232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cs-CZ" sz="2800" b="1" dirty="0" smtClean="0">
                <a:ln w="11430"/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HOST-DEFENCE RESPONSE</a:t>
            </a:r>
            <a:endParaRPr lang="cs-CZ" sz="2800" b="1" dirty="0">
              <a:ln w="11430"/>
              <a:solidFill>
                <a:schemeClr val="tx2">
                  <a:lumMod val="85000"/>
                  <a:lumOff val="1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3184222" y="2241022"/>
            <a:ext cx="1423788" cy="430887"/>
          </a:xfrm>
          <a:prstGeom prst="rect">
            <a:avLst/>
          </a:prstGeom>
          <a:solidFill>
            <a:schemeClr val="tx1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pPr algn="r"/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Stage</a:t>
            </a:r>
            <a:r>
              <a:rPr lang="cs-CZ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IV </a:t>
            </a:r>
            <a:endParaRPr lang="cs-CZ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214678" y="3571876"/>
            <a:ext cx="58178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Blip>
                <a:blip r:embed="rId5"/>
              </a:buBlip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cs-CZ" b="1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ADAPTACE STRUKTURÁLNÍCH BB</a:t>
            </a:r>
            <a:endParaRPr lang="cs-CZ" b="1" dirty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3722150" y="4149874"/>
            <a:ext cx="522931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cs-CZ" sz="2200" dirty="0" smtClean="0">
                <a:latin typeface="Arial" pitchFamily="34" charset="0"/>
                <a:cs typeface="Arial" pitchFamily="34" charset="0"/>
              </a:rPr>
              <a:t>  útlum dýchacího řetězce mitochondrii</a:t>
            </a:r>
          </a:p>
          <a:p>
            <a:r>
              <a:rPr lang="cs-CZ" sz="2200" dirty="0" smtClean="0">
                <a:latin typeface="Arial" pitchFamily="34" charset="0"/>
                <a:cs typeface="Arial" pitchFamily="34" charset="0"/>
              </a:rPr>
              <a:t>     (pokles ATP)</a:t>
            </a:r>
          </a:p>
          <a:p>
            <a:r>
              <a:rPr lang="cs-CZ" sz="2200" dirty="0" smtClean="0">
                <a:latin typeface="Arial" pitchFamily="34" charset="0"/>
                <a:cs typeface="Arial" pitchFamily="34" charset="0"/>
              </a:rPr>
              <a:t>     </a:t>
            </a:r>
            <a:endParaRPr lang="cs-CZ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3710788" y="4945575"/>
            <a:ext cx="528702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cs-CZ" sz="2200" dirty="0" smtClean="0">
                <a:latin typeface="Arial" pitchFamily="34" charset="0"/>
                <a:cs typeface="Arial" pitchFamily="34" charset="0"/>
              </a:rPr>
              <a:t>  exprese fetálního genetického kódu</a:t>
            </a:r>
          </a:p>
          <a:p>
            <a:r>
              <a:rPr lang="cs-CZ" sz="2200" dirty="0" smtClean="0">
                <a:latin typeface="Arial" pitchFamily="34" charset="0"/>
                <a:cs typeface="Arial" pitchFamily="34" charset="0"/>
              </a:rPr>
              <a:t>     s následní konverzí do stavu s nízkou</a:t>
            </a:r>
          </a:p>
          <a:p>
            <a:r>
              <a:rPr lang="cs-CZ" sz="2200" dirty="0" smtClean="0">
                <a:latin typeface="Arial" pitchFamily="34" charset="0"/>
                <a:cs typeface="Arial" pitchFamily="34" charset="0"/>
              </a:rPr>
              <a:t>     energetickou potřebou</a:t>
            </a:r>
            <a:endParaRPr lang="cs-CZ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5786446" y="2314510"/>
            <a:ext cx="2212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Interval:  </a:t>
            </a:r>
            <a:r>
              <a:rPr lang="cs-CZ" sz="2000" dirty="0" smtClean="0">
                <a:latin typeface="Arial" pitchFamily="34" charset="0"/>
                <a:cs typeface="Arial" pitchFamily="34" charset="0"/>
                <a:sym typeface="Symbol"/>
              </a:rPr>
              <a:t> 24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hod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 Box 37"/>
          <p:cNvSpPr txBox="1">
            <a:spLocks noChangeArrowheads="1"/>
          </p:cNvSpPr>
          <p:nvPr/>
        </p:nvSpPr>
        <p:spPr bwMode="auto">
          <a:xfrm>
            <a:off x="3786182" y="6215082"/>
            <a:ext cx="54292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sz="1400" b="0" dirty="0" err="1">
                <a:latin typeface="Arial" pitchFamily="34" charset="0"/>
                <a:cs typeface="Arial" pitchFamily="34" charset="0"/>
              </a:rPr>
              <a:t>Frost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 MT </a:t>
            </a:r>
            <a:r>
              <a:rPr lang="cs-CZ" sz="1400" b="0" dirty="0" err="1">
                <a:latin typeface="Arial" pitchFamily="34" charset="0"/>
                <a:cs typeface="Arial" pitchFamily="34" charset="0"/>
              </a:rPr>
              <a:t>et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dirty="0" err="1">
                <a:latin typeface="Arial" pitchFamily="34" charset="0"/>
                <a:cs typeface="Arial" pitchFamily="34" charset="0"/>
              </a:rPr>
              <a:t>al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.,</a:t>
            </a:r>
          </a:p>
          <a:p>
            <a:r>
              <a:rPr lang="cs-CZ" sz="1400" b="0" i="1" dirty="0" err="1">
                <a:latin typeface="Arial" pitchFamily="34" charset="0"/>
                <a:cs typeface="Arial" pitchFamily="34" charset="0"/>
              </a:rPr>
              <a:t>Am</a:t>
            </a:r>
            <a:r>
              <a:rPr lang="cs-CZ" sz="1400" b="0" i="1" dirty="0">
                <a:latin typeface="Arial" pitchFamily="34" charset="0"/>
                <a:cs typeface="Arial" pitchFamily="34" charset="0"/>
              </a:rPr>
              <a:t> J </a:t>
            </a:r>
            <a:r>
              <a:rPr lang="cs-CZ" sz="1400" b="0" i="1" dirty="0" err="1">
                <a:latin typeface="Arial" pitchFamily="34" charset="0"/>
                <a:cs typeface="Arial" pitchFamily="34" charset="0"/>
              </a:rPr>
              <a:t>Physiol</a:t>
            </a:r>
            <a:r>
              <a:rPr lang="cs-CZ" sz="1400" b="0" i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i="1" dirty="0" err="1">
                <a:latin typeface="Arial" pitchFamily="34" charset="0"/>
                <a:cs typeface="Arial" pitchFamily="34" charset="0"/>
              </a:rPr>
              <a:t>Regul</a:t>
            </a:r>
            <a:r>
              <a:rPr lang="cs-CZ" sz="1400" b="0" i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i="1" dirty="0" err="1" smtClean="0">
                <a:latin typeface="Arial" pitchFamily="34" charset="0"/>
                <a:cs typeface="Arial" pitchFamily="34" charset="0"/>
              </a:rPr>
              <a:t>Integr</a:t>
            </a:r>
            <a:r>
              <a:rPr lang="cs-CZ" sz="1400" b="0" i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1400" b="0" i="1" dirty="0" err="1" smtClean="0">
                <a:latin typeface="Arial" pitchFamily="34" charset="0"/>
                <a:cs typeface="Arial" pitchFamily="34" charset="0"/>
              </a:rPr>
              <a:t>Comp</a:t>
            </a:r>
            <a:r>
              <a:rPr lang="cs-CZ" sz="1400" b="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i="1" dirty="0" err="1">
                <a:latin typeface="Arial" pitchFamily="34" charset="0"/>
                <a:cs typeface="Arial" pitchFamily="34" charset="0"/>
              </a:rPr>
              <a:t>Physiol</a:t>
            </a:r>
            <a:r>
              <a:rPr lang="cs-CZ" sz="1400" b="0" i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2005</a:t>
            </a:r>
            <a:r>
              <a:rPr lang="cs-CZ" sz="1400" b="0" i="1" dirty="0">
                <a:latin typeface="Arial" pitchFamily="34" charset="0"/>
                <a:cs typeface="Arial" pitchFamily="34" charset="0"/>
              </a:rPr>
              <a:t>.,</a:t>
            </a:r>
            <a:r>
              <a:rPr lang="cs-CZ" sz="1400" b="0" dirty="0">
                <a:latin typeface="Arial" pitchFamily="34" charset="0"/>
                <a:cs typeface="Arial" pitchFamily="34" charset="0"/>
              </a:rPr>
              <a:t> 288</a:t>
            </a:r>
            <a:r>
              <a:rPr lang="cs-CZ" sz="1400" b="0" dirty="0" smtClean="0">
                <a:latin typeface="Arial" pitchFamily="34" charset="0"/>
                <a:cs typeface="Arial" pitchFamily="34" charset="0"/>
              </a:rPr>
              <a:t>: R394-R400</a:t>
            </a:r>
            <a:endParaRPr lang="cs-CZ" sz="14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-561262" y="425215"/>
            <a:ext cx="5186035" cy="646331"/>
          </a:xfrm>
          <a:prstGeom prst="rect">
            <a:avLst/>
          </a:prstGeom>
          <a:solidFill>
            <a:srgbClr val="7E54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Lokální Pro-IR akce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443586" y="2500306"/>
            <a:ext cx="428628" cy="107157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1254499" y="4000504"/>
            <a:ext cx="78157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>
                <a:latin typeface="Arial Narrow" pitchFamily="34" charset="0"/>
              </a:rPr>
              <a:t>-  </a:t>
            </a:r>
            <a:r>
              <a:rPr lang="cs-CZ" sz="2400" b="1" dirty="0" smtClean="0">
                <a:latin typeface="Arial Narrow" pitchFamily="34" charset="0"/>
              </a:rPr>
              <a:t>LOKALIZOVANÁ INFEKCE </a:t>
            </a:r>
            <a:r>
              <a:rPr lang="cs-CZ" sz="2400" dirty="0" smtClean="0">
                <a:latin typeface="Arial Narrow" pitchFamily="34" charset="0"/>
              </a:rPr>
              <a:t>(teplota, tachykardie leukocytóza ….)</a:t>
            </a:r>
            <a:endParaRPr lang="cs-CZ" sz="2400" dirty="0">
              <a:latin typeface="Arial Narrow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1256311" y="4456055"/>
            <a:ext cx="68130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cs-CZ" sz="2400" dirty="0" smtClean="0">
                <a:solidFill>
                  <a:srgbClr val="C00000"/>
                </a:solidFill>
                <a:latin typeface="Arial Narrow" pitchFamily="34" charset="0"/>
              </a:rPr>
              <a:t>  nejsou známky alterace funkce „vzdálených orgánů“</a:t>
            </a:r>
            <a:r>
              <a:rPr lang="cs-CZ" sz="2400" b="1" dirty="0" smtClean="0">
                <a:solidFill>
                  <a:srgbClr val="C00000"/>
                </a:solidFill>
                <a:latin typeface="Arial Narrow" pitchFamily="34" charset="0"/>
              </a:rPr>
              <a:t> </a:t>
            </a:r>
          </a:p>
          <a:p>
            <a:r>
              <a:rPr lang="cs-CZ" sz="2400" dirty="0" smtClean="0">
                <a:latin typeface="Arial Narrow" pitchFamily="34" charset="0"/>
              </a:rPr>
              <a:t>   (tj. nejsou známky systémového </a:t>
            </a:r>
            <a:r>
              <a:rPr lang="cs-CZ" sz="2400" dirty="0" err="1" smtClean="0">
                <a:latin typeface="Arial Narrow" pitchFamily="34" charset="0"/>
              </a:rPr>
              <a:t>leak</a:t>
            </a:r>
            <a:r>
              <a:rPr lang="cs-CZ" sz="2400" dirty="0" smtClean="0">
                <a:latin typeface="Arial Narrow" pitchFamily="34" charset="0"/>
              </a:rPr>
              <a:t>-u PRO-IR </a:t>
            </a:r>
            <a:r>
              <a:rPr lang="cs-CZ" sz="2400" dirty="0" err="1" smtClean="0">
                <a:latin typeface="Arial Narrow" pitchFamily="34" charset="0"/>
              </a:rPr>
              <a:t>cytokínů</a:t>
            </a:r>
            <a:r>
              <a:rPr lang="cs-CZ" sz="2400" dirty="0" smtClean="0">
                <a:latin typeface="Arial Narrow" pitchFamily="34" charset="0"/>
              </a:rPr>
              <a:t>)</a:t>
            </a:r>
            <a:endParaRPr lang="cs-CZ" sz="2400" dirty="0">
              <a:latin typeface="Arial Narrow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Přímá spojovací čára 7"/>
          <p:cNvCxnSpPr/>
          <p:nvPr/>
        </p:nvCxnSpPr>
        <p:spPr>
          <a:xfrm>
            <a:off x="8686800" y="207167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-625430" y="425215"/>
            <a:ext cx="5211683" cy="64633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Dynamika těžké sepse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pisek se šipkou doprava 1"/>
          <p:cNvSpPr/>
          <p:nvPr/>
        </p:nvSpPr>
        <p:spPr>
          <a:xfrm>
            <a:off x="428596" y="2500306"/>
            <a:ext cx="714380" cy="1071570"/>
          </a:xfrm>
          <a:prstGeom prst="rightArrowCallou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800" b="1" dirty="0">
              <a:solidFill>
                <a:schemeClr val="tx1"/>
              </a:solidFill>
            </a:endParaRPr>
          </a:p>
        </p:txBody>
      </p:sp>
      <p:sp>
        <p:nvSpPr>
          <p:cNvPr id="3" name="Popisek se šipkou doprava 2"/>
          <p:cNvSpPr/>
          <p:nvPr/>
        </p:nvSpPr>
        <p:spPr>
          <a:xfrm>
            <a:off x="1285852" y="2500306"/>
            <a:ext cx="1785950" cy="1071570"/>
          </a:xfrm>
          <a:prstGeom prst="rightArrowCallou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1254499" y="4000504"/>
            <a:ext cx="74590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>
                <a:latin typeface="Arial Narrow" pitchFamily="34" charset="0"/>
              </a:rPr>
              <a:t>-  alterace </a:t>
            </a:r>
            <a:r>
              <a:rPr lang="cs-CZ" sz="2400" b="1" dirty="0" smtClean="0">
                <a:solidFill>
                  <a:srgbClr val="C00000"/>
                </a:solidFill>
                <a:latin typeface="Arial Narrow" pitchFamily="34" charset="0"/>
              </a:rPr>
              <a:t>MAKROCIRKULACE</a:t>
            </a:r>
            <a:r>
              <a:rPr lang="cs-CZ" sz="2400" dirty="0" smtClean="0">
                <a:latin typeface="Arial Narrow" pitchFamily="34" charset="0"/>
              </a:rPr>
              <a:t> (hypotenze, nebo septický šok)</a:t>
            </a:r>
            <a:endParaRPr lang="cs-CZ" sz="2400" dirty="0">
              <a:latin typeface="Arial Narrow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52471" y="4812581"/>
            <a:ext cx="69220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cs-CZ" sz="2400" dirty="0" smtClean="0">
                <a:latin typeface="Arial Narrow" pitchFamily="34" charset="0"/>
              </a:rPr>
              <a:t>  orgány vzdálené od místa infekce </a:t>
            </a:r>
            <a:r>
              <a:rPr lang="cs-CZ" sz="2400" b="1" dirty="0" smtClean="0">
                <a:latin typeface="Arial Narrow" pitchFamily="34" charset="0"/>
              </a:rPr>
              <a:t>jsou ohroženy hypoxií</a:t>
            </a:r>
          </a:p>
          <a:p>
            <a:r>
              <a:rPr lang="cs-CZ" sz="2400" b="1" dirty="0" smtClean="0">
                <a:latin typeface="Arial Narrow" pitchFamily="34" charset="0"/>
              </a:rPr>
              <a:t>   pro pokles </a:t>
            </a:r>
            <a:r>
              <a:rPr lang="cs-CZ" sz="2400" b="1" dirty="0" err="1" smtClean="0">
                <a:latin typeface="Arial Narrow" pitchFamily="34" charset="0"/>
              </a:rPr>
              <a:t>perfůzního</a:t>
            </a:r>
            <a:r>
              <a:rPr lang="cs-CZ" sz="2400" b="1" dirty="0" smtClean="0">
                <a:latin typeface="Arial Narrow" pitchFamily="34" charset="0"/>
              </a:rPr>
              <a:t> tlaku </a:t>
            </a:r>
            <a:endParaRPr lang="cs-CZ" sz="2400" b="1" dirty="0">
              <a:latin typeface="Arial Narrow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Přímá spojovací čára 9"/>
          <p:cNvCxnSpPr/>
          <p:nvPr/>
        </p:nvCxnSpPr>
        <p:spPr>
          <a:xfrm>
            <a:off x="8686800" y="207167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ovéPole 11"/>
          <p:cNvSpPr txBox="1"/>
          <p:nvPr/>
        </p:nvSpPr>
        <p:spPr>
          <a:xfrm>
            <a:off x="1285852" y="1857364"/>
            <a:ext cx="45079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00" b="1" i="1" dirty="0" smtClean="0"/>
              <a:t>… systémová akce PRO-IR </a:t>
            </a:r>
            <a:r>
              <a:rPr lang="cs-CZ" sz="2200" b="1" i="1" dirty="0" err="1" smtClean="0"/>
              <a:t>cytokínů</a:t>
            </a:r>
            <a:endParaRPr lang="cs-CZ" sz="2000" i="1" dirty="0"/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-625430" y="425215"/>
            <a:ext cx="5211683" cy="64633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Dynamika těžké sepse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1256311" y="4396095"/>
            <a:ext cx="6502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>
                <a:latin typeface="Arial Narrow" pitchFamily="34" charset="0"/>
              </a:rPr>
              <a:t>-  </a:t>
            </a:r>
            <a:r>
              <a:rPr lang="cs-CZ" sz="2400" b="1" dirty="0" smtClean="0">
                <a:latin typeface="Arial Narrow" pitchFamily="34" charset="0"/>
              </a:rPr>
              <a:t>e</a:t>
            </a:r>
            <a:r>
              <a:rPr lang="cs-CZ" b="1" dirty="0" smtClean="0">
                <a:latin typeface="Arial Narrow" pitchFamily="34" charset="0"/>
              </a:rPr>
              <a:t>kvivalent iniciální </a:t>
            </a:r>
            <a:r>
              <a:rPr lang="cs-CZ" b="1" dirty="0" err="1" smtClean="0">
                <a:latin typeface="Arial Narrow" pitchFamily="34" charset="0"/>
              </a:rPr>
              <a:t>vazodilatace</a:t>
            </a:r>
            <a:r>
              <a:rPr lang="cs-CZ" b="1" dirty="0" smtClean="0">
                <a:latin typeface="Arial Narrow" pitchFamily="34" charset="0"/>
              </a:rPr>
              <a:t> </a:t>
            </a:r>
            <a:r>
              <a:rPr lang="cs-CZ" dirty="0" smtClean="0">
                <a:latin typeface="Arial Narrow" pitchFamily="34" charset="0"/>
              </a:rPr>
              <a:t>v lokálním prostředí</a:t>
            </a:r>
            <a:endParaRPr lang="cs-CZ" sz="24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pisek se šipkou doprava 2"/>
          <p:cNvSpPr/>
          <p:nvPr/>
        </p:nvSpPr>
        <p:spPr>
          <a:xfrm>
            <a:off x="428596" y="2500306"/>
            <a:ext cx="714380" cy="1071570"/>
          </a:xfrm>
          <a:prstGeom prst="rightArrowCallou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800" b="1" dirty="0">
              <a:solidFill>
                <a:schemeClr val="tx1"/>
              </a:solidFill>
            </a:endParaRPr>
          </a:p>
        </p:txBody>
      </p:sp>
      <p:sp>
        <p:nvSpPr>
          <p:cNvPr id="4" name="Popisek se šipkou doprava 3"/>
          <p:cNvSpPr/>
          <p:nvPr/>
        </p:nvSpPr>
        <p:spPr>
          <a:xfrm>
            <a:off x="1285852" y="2500306"/>
            <a:ext cx="1785950" cy="1071570"/>
          </a:xfrm>
          <a:prstGeom prst="rightArrowCallou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0 - 6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54499" y="4000504"/>
            <a:ext cx="74590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>
                <a:latin typeface="Arial Narrow" pitchFamily="34" charset="0"/>
              </a:rPr>
              <a:t>-  alterace </a:t>
            </a:r>
            <a:r>
              <a:rPr lang="cs-CZ" sz="2400" b="1" dirty="0" smtClean="0">
                <a:solidFill>
                  <a:srgbClr val="C00000"/>
                </a:solidFill>
                <a:latin typeface="Arial Narrow" pitchFamily="34" charset="0"/>
              </a:rPr>
              <a:t>MAKROCIRKULACE</a:t>
            </a:r>
            <a:r>
              <a:rPr lang="cs-CZ" sz="2400" dirty="0" smtClean="0">
                <a:latin typeface="Arial Narrow" pitchFamily="34" charset="0"/>
              </a:rPr>
              <a:t> (hypotenze, nebo septický šok)</a:t>
            </a:r>
            <a:endParaRPr lang="cs-CZ" sz="2400" dirty="0">
              <a:latin typeface="Arial Narrow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256311" y="4429132"/>
            <a:ext cx="6231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>
                <a:latin typeface="Arial Narrow" pitchFamily="34" charset="0"/>
              </a:rPr>
              <a:t>-  v izolované podobě toto </a:t>
            </a:r>
            <a:r>
              <a:rPr lang="cs-CZ" sz="2400" b="1" dirty="0" smtClean="0">
                <a:solidFill>
                  <a:srgbClr val="C00000"/>
                </a:solidFill>
                <a:latin typeface="Arial Narrow" pitchFamily="34" charset="0"/>
              </a:rPr>
              <a:t>STÁDIUM TRVÁ 6 HODIN </a:t>
            </a:r>
            <a:endParaRPr lang="cs-CZ" sz="24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3729805" y="5059788"/>
            <a:ext cx="5286412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Rivers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>
                <a:latin typeface="Arial" pitchFamily="34" charset="0"/>
                <a:cs typeface="Arial" pitchFamily="34" charset="0"/>
              </a:rPr>
              <a:t>E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al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., 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N </a:t>
            </a:r>
            <a:r>
              <a:rPr lang="cs-CZ" sz="1600" i="1" dirty="0" err="1" smtClean="0">
                <a:latin typeface="Arial" pitchFamily="34" charset="0"/>
                <a:cs typeface="Arial" pitchFamily="34" charset="0"/>
              </a:rPr>
              <a:t>Engl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 J Med  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2001; 345:1368-77</a:t>
            </a:r>
          </a:p>
          <a:p>
            <a:pPr>
              <a:lnSpc>
                <a:spcPct val="30000"/>
              </a:lnSpc>
            </a:pPr>
            <a:r>
              <a:rPr lang="cs-CZ" sz="16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Gattinoni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L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al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.,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N </a:t>
            </a:r>
            <a:r>
              <a:rPr lang="cs-CZ" sz="1600" i="1" dirty="0" err="1" smtClean="0">
                <a:latin typeface="Arial" pitchFamily="34" charset="0"/>
                <a:cs typeface="Arial" pitchFamily="34" charset="0"/>
              </a:rPr>
              <a:t>Engl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 J Med 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1995., 333:1025-32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729805" y="5684490"/>
            <a:ext cx="4929222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Hayes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M 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al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., 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N </a:t>
            </a:r>
            <a:r>
              <a:rPr lang="cs-CZ" sz="1600" i="1" dirty="0" err="1" smtClean="0">
                <a:latin typeface="Arial" pitchFamily="34" charset="0"/>
                <a:cs typeface="Arial" pitchFamily="34" charset="0"/>
              </a:rPr>
              <a:t>Engl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 J Med 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1994; 330:1717-22</a:t>
            </a:r>
          </a:p>
          <a:p>
            <a:pPr>
              <a:lnSpc>
                <a:spcPct val="30000"/>
              </a:lnSpc>
            </a:pPr>
            <a:r>
              <a:rPr lang="cs-CZ" sz="1600" dirty="0" smtClean="0">
                <a:latin typeface="Arial" pitchFamily="34" charset="0"/>
                <a:cs typeface="Arial" pitchFamily="34" charset="0"/>
              </a:rPr>
              <a:t> 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Přímá spojovací čára 13"/>
          <p:cNvCxnSpPr/>
          <p:nvPr/>
        </p:nvCxnSpPr>
        <p:spPr>
          <a:xfrm>
            <a:off x="8686800" y="207167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ovéPole 15"/>
          <p:cNvSpPr txBox="1"/>
          <p:nvPr/>
        </p:nvSpPr>
        <p:spPr>
          <a:xfrm>
            <a:off x="1285852" y="1857364"/>
            <a:ext cx="45079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00" b="1" i="1" dirty="0" smtClean="0"/>
              <a:t>… systémová akce PRO-IR </a:t>
            </a:r>
            <a:r>
              <a:rPr lang="cs-CZ" sz="2200" b="1" i="1" dirty="0" err="1" smtClean="0"/>
              <a:t>cytokínů</a:t>
            </a:r>
            <a:endParaRPr lang="cs-CZ" sz="2000" i="1" dirty="0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-625430" y="425215"/>
            <a:ext cx="5211683" cy="64633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Dynamika těžké sepse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pisek se šipkou doprava 1"/>
          <p:cNvSpPr/>
          <p:nvPr/>
        </p:nvSpPr>
        <p:spPr>
          <a:xfrm>
            <a:off x="428596" y="2500306"/>
            <a:ext cx="714380" cy="1071570"/>
          </a:xfrm>
          <a:prstGeom prst="rightArrowCallou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800" b="1" dirty="0">
              <a:solidFill>
                <a:schemeClr val="tx1"/>
              </a:solidFill>
            </a:endParaRPr>
          </a:p>
        </p:txBody>
      </p:sp>
      <p:sp>
        <p:nvSpPr>
          <p:cNvPr id="3" name="Popisek se šipkou doprava 2"/>
          <p:cNvSpPr/>
          <p:nvPr/>
        </p:nvSpPr>
        <p:spPr>
          <a:xfrm>
            <a:off x="3214678" y="2500306"/>
            <a:ext cx="2857520" cy="1071570"/>
          </a:xfrm>
          <a:prstGeom prst="rightArrowCallout">
            <a:avLst/>
          </a:prstGeom>
          <a:solidFill>
            <a:srgbClr val="00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1254499" y="4000504"/>
            <a:ext cx="7301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>
                <a:latin typeface="Arial Narrow" pitchFamily="34" charset="0"/>
              </a:rPr>
              <a:t>-  alterace </a:t>
            </a:r>
            <a:r>
              <a:rPr lang="cs-CZ" sz="2400" b="1" dirty="0" smtClean="0">
                <a:solidFill>
                  <a:srgbClr val="000099"/>
                </a:solidFill>
                <a:latin typeface="Arial Narrow" pitchFamily="34" charset="0"/>
              </a:rPr>
              <a:t>MIKROCIRKULACE</a:t>
            </a:r>
            <a:r>
              <a:rPr lang="cs-CZ" sz="2400" dirty="0" smtClean="0">
                <a:latin typeface="Arial Narrow" pitchFamily="34" charset="0"/>
              </a:rPr>
              <a:t> (pokles </a:t>
            </a:r>
            <a:r>
              <a:rPr lang="cs-CZ" sz="2400" dirty="0" err="1" smtClean="0">
                <a:latin typeface="Arial Narrow" pitchFamily="34" charset="0"/>
              </a:rPr>
              <a:t>density</a:t>
            </a:r>
            <a:r>
              <a:rPr lang="cs-CZ" sz="2400" dirty="0" smtClean="0">
                <a:latin typeface="Arial Narrow" pitchFamily="34" charset="0"/>
              </a:rPr>
              <a:t> </a:t>
            </a:r>
            <a:r>
              <a:rPr lang="cs-CZ" sz="2400" dirty="0" err="1" smtClean="0">
                <a:latin typeface="Arial Narrow" pitchFamily="34" charset="0"/>
              </a:rPr>
              <a:t>perfund.kapilár</a:t>
            </a:r>
            <a:r>
              <a:rPr lang="cs-CZ" sz="2400" dirty="0" smtClean="0">
                <a:latin typeface="Arial Narrow" pitchFamily="34" charset="0"/>
              </a:rPr>
              <a:t>)</a:t>
            </a:r>
            <a:endParaRPr lang="cs-CZ" sz="2400" dirty="0">
              <a:latin typeface="Arial Narrow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52471" y="4812581"/>
            <a:ext cx="67874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cs-CZ" sz="2400" dirty="0" smtClean="0">
                <a:latin typeface="Arial Narrow" pitchFamily="34" charset="0"/>
              </a:rPr>
              <a:t>  orgány vzdálené od místa infekce jsou ohroženy</a:t>
            </a:r>
            <a:r>
              <a:rPr lang="cs-CZ" sz="2400" b="1" dirty="0" smtClean="0">
                <a:latin typeface="Arial Narrow" pitchFamily="34" charset="0"/>
              </a:rPr>
              <a:t> hypoxií</a:t>
            </a:r>
          </a:p>
          <a:p>
            <a:r>
              <a:rPr lang="cs-CZ" sz="2400" b="1" dirty="0" smtClean="0">
                <a:latin typeface="Arial Narrow" pitchFamily="34" charset="0"/>
              </a:rPr>
              <a:t>   zejména pro </a:t>
            </a:r>
            <a:r>
              <a:rPr lang="cs-CZ" sz="2400" b="1" dirty="0" err="1" smtClean="0">
                <a:latin typeface="Arial Narrow" pitchFamily="34" charset="0"/>
              </a:rPr>
              <a:t>mikrotrombotizaci</a:t>
            </a:r>
            <a:r>
              <a:rPr lang="cs-CZ" sz="2400" b="1" dirty="0" smtClean="0">
                <a:latin typeface="Arial Narrow" pitchFamily="34" charset="0"/>
              </a:rPr>
              <a:t> a intersticiální edém  </a:t>
            </a:r>
            <a:endParaRPr lang="cs-CZ" sz="2400" b="1" dirty="0">
              <a:latin typeface="Arial Narrow" pitchFamily="34" charset="0"/>
            </a:endParaRPr>
          </a:p>
        </p:txBody>
      </p:sp>
      <p:sp>
        <p:nvSpPr>
          <p:cNvPr id="6" name="Popisek se šipkou doprava 5"/>
          <p:cNvSpPr/>
          <p:nvPr/>
        </p:nvSpPr>
        <p:spPr>
          <a:xfrm>
            <a:off x="1285852" y="2500306"/>
            <a:ext cx="1785950" cy="1071570"/>
          </a:xfrm>
          <a:prstGeom prst="rightArrowCallou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0 - 6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Přímá spojovací čára 10"/>
          <p:cNvCxnSpPr/>
          <p:nvPr/>
        </p:nvCxnSpPr>
        <p:spPr>
          <a:xfrm>
            <a:off x="8686800" y="207167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1285852" y="1857364"/>
            <a:ext cx="45079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00" b="1" i="1" dirty="0" smtClean="0"/>
              <a:t>… systémová akce PRO-IR </a:t>
            </a:r>
            <a:r>
              <a:rPr lang="cs-CZ" sz="2200" b="1" i="1" dirty="0" err="1" smtClean="0"/>
              <a:t>cytokínů</a:t>
            </a:r>
            <a:endParaRPr lang="cs-CZ" sz="2000" i="1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-625430" y="425215"/>
            <a:ext cx="5211683" cy="64633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Dynamika těžké sepse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1256311" y="4396095"/>
            <a:ext cx="6272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>
                <a:latin typeface="Arial Narrow" pitchFamily="34" charset="0"/>
              </a:rPr>
              <a:t>-  </a:t>
            </a:r>
            <a:r>
              <a:rPr lang="cs-CZ" sz="2400" b="1" dirty="0" smtClean="0">
                <a:latin typeface="Arial Narrow" pitchFamily="34" charset="0"/>
              </a:rPr>
              <a:t>e</a:t>
            </a:r>
            <a:r>
              <a:rPr lang="cs-CZ" b="1" dirty="0" smtClean="0">
                <a:latin typeface="Arial Narrow" pitchFamily="34" charset="0"/>
              </a:rPr>
              <a:t>kvivalent </a:t>
            </a:r>
            <a:r>
              <a:rPr lang="cs-CZ" b="1" dirty="0" err="1" smtClean="0">
                <a:latin typeface="Arial Narrow" pitchFamily="34" charset="0"/>
              </a:rPr>
              <a:t>kompartmentizace</a:t>
            </a:r>
            <a:r>
              <a:rPr lang="cs-CZ" b="1" dirty="0" smtClean="0">
                <a:latin typeface="Arial Narrow" pitchFamily="34" charset="0"/>
              </a:rPr>
              <a:t> </a:t>
            </a:r>
            <a:r>
              <a:rPr lang="cs-CZ" dirty="0" smtClean="0">
                <a:latin typeface="Arial Narrow" pitchFamily="34" charset="0"/>
              </a:rPr>
              <a:t>v lokálním prostředí </a:t>
            </a:r>
            <a:endParaRPr lang="cs-CZ" sz="24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pisek se šipkou doprava 2"/>
          <p:cNvSpPr/>
          <p:nvPr/>
        </p:nvSpPr>
        <p:spPr>
          <a:xfrm>
            <a:off x="428596" y="2500306"/>
            <a:ext cx="714380" cy="1071570"/>
          </a:xfrm>
          <a:prstGeom prst="rightArrowCallou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800" b="1" dirty="0">
              <a:solidFill>
                <a:schemeClr val="tx1"/>
              </a:solidFill>
            </a:endParaRPr>
          </a:p>
        </p:txBody>
      </p:sp>
      <p:sp>
        <p:nvSpPr>
          <p:cNvPr id="4" name="Popisek se šipkou doprava 3"/>
          <p:cNvSpPr/>
          <p:nvPr/>
        </p:nvSpPr>
        <p:spPr>
          <a:xfrm>
            <a:off x="3214678" y="2500306"/>
            <a:ext cx="2857520" cy="1071570"/>
          </a:xfrm>
          <a:prstGeom prst="rightArrowCallout">
            <a:avLst/>
          </a:prstGeom>
          <a:solidFill>
            <a:srgbClr val="00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6  - 24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54499" y="4000504"/>
            <a:ext cx="7301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>
                <a:latin typeface="Arial Narrow" pitchFamily="34" charset="0"/>
              </a:rPr>
              <a:t>-  alterace </a:t>
            </a:r>
            <a:r>
              <a:rPr lang="cs-CZ" sz="2400" b="1" dirty="0" smtClean="0">
                <a:solidFill>
                  <a:srgbClr val="000099"/>
                </a:solidFill>
                <a:latin typeface="Arial Narrow" pitchFamily="34" charset="0"/>
              </a:rPr>
              <a:t>MIKROCIRKULACE</a:t>
            </a:r>
            <a:r>
              <a:rPr lang="cs-CZ" sz="2400" dirty="0" smtClean="0">
                <a:latin typeface="Arial Narrow" pitchFamily="34" charset="0"/>
              </a:rPr>
              <a:t> (pokles </a:t>
            </a:r>
            <a:r>
              <a:rPr lang="cs-CZ" sz="2400" dirty="0" err="1" smtClean="0">
                <a:latin typeface="Arial Narrow" pitchFamily="34" charset="0"/>
              </a:rPr>
              <a:t>density</a:t>
            </a:r>
            <a:r>
              <a:rPr lang="cs-CZ" sz="2400" dirty="0" smtClean="0">
                <a:latin typeface="Arial Narrow" pitchFamily="34" charset="0"/>
              </a:rPr>
              <a:t> </a:t>
            </a:r>
            <a:r>
              <a:rPr lang="cs-CZ" sz="2400" dirty="0" err="1" smtClean="0">
                <a:latin typeface="Arial Narrow" pitchFamily="34" charset="0"/>
              </a:rPr>
              <a:t>perfund.kapilár</a:t>
            </a:r>
            <a:r>
              <a:rPr lang="cs-CZ" sz="2400" dirty="0" smtClean="0">
                <a:latin typeface="Arial Narrow" pitchFamily="34" charset="0"/>
              </a:rPr>
              <a:t>)</a:t>
            </a:r>
            <a:endParaRPr lang="cs-CZ" sz="2400" dirty="0">
              <a:latin typeface="Arial Narrow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256311" y="4463954"/>
            <a:ext cx="7362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>
                <a:latin typeface="Arial Narrow" pitchFamily="34" charset="0"/>
              </a:rPr>
              <a:t>-  v izolované podobě toto </a:t>
            </a:r>
            <a:r>
              <a:rPr lang="cs-CZ" sz="2400" b="1" dirty="0" smtClean="0">
                <a:solidFill>
                  <a:srgbClr val="000099"/>
                </a:solidFill>
                <a:latin typeface="Arial Narrow" pitchFamily="34" charset="0"/>
              </a:rPr>
              <a:t>STADIUM TRVÁ OD 6 DO 24 HODIN</a:t>
            </a:r>
            <a:endParaRPr lang="cs-CZ" sz="2400" b="1" dirty="0">
              <a:solidFill>
                <a:srgbClr val="000099"/>
              </a:solidFill>
              <a:latin typeface="Arial Narrow" pitchFamily="34" charset="0"/>
            </a:endParaRPr>
          </a:p>
        </p:txBody>
      </p:sp>
      <p:sp>
        <p:nvSpPr>
          <p:cNvPr id="8" name="Popisek se šipkou doprava 7"/>
          <p:cNvSpPr/>
          <p:nvPr/>
        </p:nvSpPr>
        <p:spPr>
          <a:xfrm>
            <a:off x="1285852" y="2500306"/>
            <a:ext cx="1785950" cy="1071570"/>
          </a:xfrm>
          <a:prstGeom prst="rightArrowCallou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0 - 6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154551" y="5731223"/>
            <a:ext cx="504211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Vincent JL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al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., </a:t>
            </a:r>
            <a:r>
              <a:rPr lang="cs-CZ" sz="1600" i="1" dirty="0" err="1" smtClean="0">
                <a:latin typeface="Arial" pitchFamily="34" charset="0"/>
                <a:cs typeface="Arial" pitchFamily="34" charset="0"/>
              </a:rPr>
              <a:t>Crit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 Care Med  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2005; 33:2266-77</a:t>
            </a:r>
          </a:p>
          <a:p>
            <a:pPr>
              <a:lnSpc>
                <a:spcPct val="30000"/>
              </a:lnSpc>
            </a:pPr>
            <a:r>
              <a:rPr lang="cs-CZ" sz="1600" dirty="0" smtClean="0">
                <a:latin typeface="Arial" pitchFamily="34" charset="0"/>
                <a:cs typeface="Arial" pitchFamily="34" charset="0"/>
              </a:rPr>
              <a:t> 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4143381" y="5150536"/>
            <a:ext cx="49776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Abraham E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al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., 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N </a:t>
            </a:r>
            <a:r>
              <a:rPr lang="cs-CZ" sz="1600" i="1" dirty="0" err="1" smtClean="0">
                <a:latin typeface="Arial" pitchFamily="34" charset="0"/>
                <a:cs typeface="Arial" pitchFamily="34" charset="0"/>
              </a:rPr>
              <a:t>Engl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 J Med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2005., 353:1332-41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4143372" y="5439136"/>
            <a:ext cx="4899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Bernard G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al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, 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N </a:t>
            </a:r>
            <a:r>
              <a:rPr lang="cs-CZ" sz="1600" i="1" dirty="0" err="1" smtClean="0">
                <a:latin typeface="Arial" pitchFamily="34" charset="0"/>
                <a:cs typeface="Arial" pitchFamily="34" charset="0"/>
              </a:rPr>
              <a:t>Engl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 J Med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2001.,344:699-708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6" name="Přímá spojovací čára 15"/>
          <p:cNvCxnSpPr/>
          <p:nvPr/>
        </p:nvCxnSpPr>
        <p:spPr>
          <a:xfrm>
            <a:off x="8686800" y="207167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ovéPole 17"/>
          <p:cNvSpPr txBox="1"/>
          <p:nvPr/>
        </p:nvSpPr>
        <p:spPr>
          <a:xfrm>
            <a:off x="1285852" y="1857364"/>
            <a:ext cx="45079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00" b="1" i="1" dirty="0" smtClean="0"/>
              <a:t>… systémová akce PRO-IR </a:t>
            </a:r>
            <a:r>
              <a:rPr lang="cs-CZ" sz="2200" b="1" i="1" dirty="0" err="1" smtClean="0"/>
              <a:t>cytokínů</a:t>
            </a:r>
            <a:endParaRPr lang="cs-CZ" sz="2000" i="1" dirty="0"/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-625430" y="425215"/>
            <a:ext cx="5211683" cy="64633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Dynamika těžké sepse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254499" y="4000504"/>
            <a:ext cx="34135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>
                <a:latin typeface="Arial Narrow" pitchFamily="34" charset="0"/>
              </a:rPr>
              <a:t>-  alterace </a:t>
            </a:r>
            <a:r>
              <a:rPr lang="cs-CZ" sz="2400" b="1" dirty="0" smtClean="0">
                <a:solidFill>
                  <a:srgbClr val="660066"/>
                </a:solidFill>
                <a:latin typeface="Arial Narrow" pitchFamily="34" charset="0"/>
              </a:rPr>
              <a:t>MITOCHONDRIÍ</a:t>
            </a:r>
            <a:r>
              <a:rPr lang="cs-CZ" sz="2400" dirty="0" smtClean="0">
                <a:latin typeface="Arial Narrow" pitchFamily="34" charset="0"/>
              </a:rPr>
              <a:t> </a:t>
            </a:r>
            <a:endParaRPr lang="cs-CZ" sz="2400" dirty="0">
              <a:latin typeface="Arial Narrow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52471" y="4812581"/>
            <a:ext cx="70920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cs-CZ" sz="2400" dirty="0" smtClean="0">
                <a:latin typeface="Arial Narrow" pitchFamily="34" charset="0"/>
              </a:rPr>
              <a:t>  orgány vzdálené od místa infekce </a:t>
            </a:r>
            <a:r>
              <a:rPr lang="cs-CZ" sz="2400" b="1" dirty="0" smtClean="0">
                <a:latin typeface="Arial Narrow" pitchFamily="34" charset="0"/>
              </a:rPr>
              <a:t>neumí nebo „vědomě“  </a:t>
            </a:r>
          </a:p>
          <a:p>
            <a:r>
              <a:rPr lang="cs-CZ" sz="2400" b="1" dirty="0" smtClean="0">
                <a:latin typeface="Arial Narrow" pitchFamily="34" charset="0"/>
              </a:rPr>
              <a:t>   </a:t>
            </a:r>
            <a:r>
              <a:rPr lang="cs-CZ" sz="2400" b="1" dirty="0" err="1" smtClean="0">
                <a:latin typeface="Arial Narrow" pitchFamily="34" charset="0"/>
              </a:rPr>
              <a:t>neutilizují</a:t>
            </a:r>
            <a:r>
              <a:rPr lang="cs-CZ" sz="2400" b="1" dirty="0" smtClean="0">
                <a:latin typeface="Arial Narrow" pitchFamily="34" charset="0"/>
              </a:rPr>
              <a:t> kyslík</a:t>
            </a:r>
            <a:r>
              <a:rPr lang="cs-CZ" sz="2400" dirty="0" smtClean="0">
                <a:latin typeface="Arial Narrow" pitchFamily="34" charset="0"/>
              </a:rPr>
              <a:t>  (</a:t>
            </a:r>
            <a:r>
              <a:rPr lang="cs-CZ" sz="2400" dirty="0" err="1" smtClean="0">
                <a:latin typeface="Arial Narrow" pitchFamily="34" charset="0"/>
              </a:rPr>
              <a:t>dysoxie</a:t>
            </a:r>
            <a:r>
              <a:rPr lang="cs-CZ" sz="2400" dirty="0" smtClean="0">
                <a:latin typeface="Arial Narrow" pitchFamily="34" charset="0"/>
              </a:rPr>
              <a:t> </a:t>
            </a:r>
            <a:r>
              <a:rPr lang="cs-CZ" sz="2400" i="1" dirty="0" err="1" smtClean="0">
                <a:latin typeface="Arial Narrow" pitchFamily="34" charset="0"/>
              </a:rPr>
              <a:t>vs</a:t>
            </a:r>
            <a:r>
              <a:rPr lang="cs-CZ" sz="2400" i="1" dirty="0" smtClean="0">
                <a:latin typeface="Arial Narrow" pitchFamily="34" charset="0"/>
              </a:rPr>
              <a:t> </a:t>
            </a:r>
            <a:r>
              <a:rPr lang="cs-CZ" sz="2400" dirty="0" smtClean="0">
                <a:latin typeface="Arial Narrow" pitchFamily="34" charset="0"/>
              </a:rPr>
              <a:t>hibernace)</a:t>
            </a:r>
            <a:endParaRPr lang="cs-CZ" sz="2400" dirty="0">
              <a:latin typeface="Arial Narrow" pitchFamily="34" charset="0"/>
            </a:endParaRPr>
          </a:p>
        </p:txBody>
      </p:sp>
      <p:sp>
        <p:nvSpPr>
          <p:cNvPr id="9" name="Text Box 1061"/>
          <p:cNvSpPr txBox="1">
            <a:spLocks noChangeArrowheads="1"/>
          </p:cNvSpPr>
          <p:nvPr/>
        </p:nvSpPr>
        <p:spPr bwMode="auto">
          <a:xfrm>
            <a:off x="3000364" y="5916059"/>
            <a:ext cx="60674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sz="1600" b="1" dirty="0" err="1">
                <a:latin typeface="Arial" pitchFamily="34" charset="0"/>
                <a:cs typeface="Arial" pitchFamily="34" charset="0"/>
              </a:rPr>
              <a:t>Hotchkiss</a:t>
            </a:r>
            <a:r>
              <a:rPr lang="cs-CZ" sz="1600" b="1" dirty="0">
                <a:latin typeface="Arial" pitchFamily="34" charset="0"/>
                <a:cs typeface="Arial" pitchFamily="34" charset="0"/>
              </a:rPr>
              <a:t> RS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al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.,  </a:t>
            </a:r>
            <a:r>
              <a:rPr lang="cs-CZ" sz="1600" b="0" i="1" dirty="0" err="1" smtClean="0">
                <a:latin typeface="Arial" pitchFamily="34" charset="0"/>
                <a:cs typeface="Arial" pitchFamily="34" charset="0"/>
              </a:rPr>
              <a:t>Crit</a:t>
            </a:r>
            <a:r>
              <a:rPr lang="cs-CZ" sz="1600" b="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0" i="1" dirty="0">
                <a:latin typeface="Arial" pitchFamily="34" charset="0"/>
                <a:cs typeface="Arial" pitchFamily="34" charset="0"/>
              </a:rPr>
              <a:t>Care Med</a:t>
            </a:r>
            <a:r>
              <a:rPr lang="cs-CZ" sz="1600" b="0" dirty="0">
                <a:latin typeface="Arial" pitchFamily="34" charset="0"/>
                <a:cs typeface="Arial" pitchFamily="34" charset="0"/>
              </a:rPr>
              <a:t> 1999</a:t>
            </a:r>
            <a:r>
              <a:rPr lang="cs-CZ" sz="1600" b="0" dirty="0" smtClean="0">
                <a:latin typeface="Arial" pitchFamily="34" charset="0"/>
                <a:cs typeface="Arial" pitchFamily="34" charset="0"/>
              </a:rPr>
              <a:t>., 27:1230-1251</a:t>
            </a:r>
            <a:endParaRPr lang="cs-CZ" sz="1600" b="0" dirty="0">
              <a:latin typeface="Arial" pitchFamily="34" charset="0"/>
              <a:cs typeface="Arial" pitchFamily="34" charset="0"/>
            </a:endParaRPr>
          </a:p>
          <a:p>
            <a:r>
              <a:rPr lang="cs-CZ" sz="1600" b="1" dirty="0" err="1">
                <a:latin typeface="Arial" pitchFamily="34" charset="0"/>
                <a:cs typeface="Arial" pitchFamily="34" charset="0"/>
              </a:rPr>
              <a:t>Singer</a:t>
            </a:r>
            <a:r>
              <a:rPr lang="cs-CZ" sz="1600" b="1" dirty="0">
                <a:latin typeface="Arial" pitchFamily="34" charset="0"/>
                <a:cs typeface="Arial" pitchFamily="34" charset="0"/>
              </a:rPr>
              <a:t> M </a:t>
            </a:r>
            <a:r>
              <a:rPr lang="cs-CZ" sz="1600" b="1" dirty="0" err="1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al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., </a:t>
            </a:r>
            <a:r>
              <a:rPr lang="cs-CZ" sz="1600" b="0" i="1" dirty="0" smtClean="0">
                <a:latin typeface="Arial" pitchFamily="34" charset="0"/>
                <a:cs typeface="Arial" pitchFamily="34" charset="0"/>
              </a:rPr>
              <a:t>Lancet </a:t>
            </a:r>
            <a:r>
              <a:rPr lang="cs-CZ" sz="1600" b="0" dirty="0" smtClean="0">
                <a:latin typeface="Arial" pitchFamily="34" charset="0"/>
                <a:cs typeface="Arial" pitchFamily="34" charset="0"/>
              </a:rPr>
              <a:t>2004</a:t>
            </a:r>
            <a:r>
              <a:rPr lang="cs-CZ" sz="1600" b="0" dirty="0">
                <a:latin typeface="Arial" pitchFamily="34" charset="0"/>
                <a:cs typeface="Arial" pitchFamily="34" charset="0"/>
              </a:rPr>
              <a:t>.,</a:t>
            </a:r>
            <a:r>
              <a:rPr lang="cs-CZ" sz="1600" b="0" i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0" dirty="0">
                <a:latin typeface="Arial" pitchFamily="34" charset="0"/>
                <a:cs typeface="Arial" pitchFamily="34" charset="0"/>
              </a:rPr>
              <a:t>364:545-548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Popisek se šipkou doprava 1"/>
          <p:cNvSpPr/>
          <p:nvPr/>
        </p:nvSpPr>
        <p:spPr>
          <a:xfrm>
            <a:off x="428596" y="2500306"/>
            <a:ext cx="714380" cy="1071570"/>
          </a:xfrm>
          <a:prstGeom prst="rightArrowCallou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800" b="1" dirty="0">
              <a:solidFill>
                <a:schemeClr val="tx1"/>
              </a:solidFill>
            </a:endParaRPr>
          </a:p>
        </p:txBody>
      </p:sp>
      <p:sp>
        <p:nvSpPr>
          <p:cNvPr id="3" name="Popisek se šipkou doprava 2"/>
          <p:cNvSpPr/>
          <p:nvPr/>
        </p:nvSpPr>
        <p:spPr>
          <a:xfrm>
            <a:off x="3214678" y="2500306"/>
            <a:ext cx="2857520" cy="1071570"/>
          </a:xfrm>
          <a:prstGeom prst="rightArrowCallout">
            <a:avLst/>
          </a:prstGeom>
          <a:solidFill>
            <a:srgbClr val="00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6  - 24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Popisek se šipkou doprava 5"/>
          <p:cNvSpPr/>
          <p:nvPr/>
        </p:nvSpPr>
        <p:spPr>
          <a:xfrm>
            <a:off x="1285852" y="2500306"/>
            <a:ext cx="1785950" cy="1071570"/>
          </a:xfrm>
          <a:prstGeom prst="rightArrowCallou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0 - 6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Pětiúhelník 6"/>
          <p:cNvSpPr/>
          <p:nvPr/>
        </p:nvSpPr>
        <p:spPr>
          <a:xfrm>
            <a:off x="6203596" y="2500306"/>
            <a:ext cx="2071702" cy="1071570"/>
          </a:xfrm>
          <a:prstGeom prst="homePlate">
            <a:avLst/>
          </a:prstGeom>
          <a:solidFill>
            <a:srgbClr val="66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od 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1285852" y="1857364"/>
            <a:ext cx="45079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00" b="1" i="1" dirty="0" smtClean="0"/>
              <a:t>… systémová akce PRO-IR </a:t>
            </a:r>
            <a:r>
              <a:rPr lang="cs-CZ" sz="2200" b="1" i="1" dirty="0" err="1" smtClean="0"/>
              <a:t>cytokínů</a:t>
            </a:r>
            <a:endParaRPr lang="cs-CZ" sz="2000" i="1" dirty="0"/>
          </a:p>
        </p:txBody>
      </p:sp>
      <p:cxnSp>
        <p:nvCxnSpPr>
          <p:cNvPr id="13" name="Přímá spojovací čára 12"/>
          <p:cNvCxnSpPr/>
          <p:nvPr/>
        </p:nvCxnSpPr>
        <p:spPr>
          <a:xfrm>
            <a:off x="8686800" y="207167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-625430" y="425215"/>
            <a:ext cx="5211683" cy="64633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Dynamika těžké sepse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1256311" y="4396095"/>
            <a:ext cx="64988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>
                <a:latin typeface="Arial Narrow" pitchFamily="34" charset="0"/>
              </a:rPr>
              <a:t>-  </a:t>
            </a:r>
            <a:r>
              <a:rPr lang="cs-CZ" sz="2400" b="1" dirty="0" smtClean="0">
                <a:latin typeface="Arial Narrow" pitchFamily="34" charset="0"/>
              </a:rPr>
              <a:t>e</a:t>
            </a:r>
            <a:r>
              <a:rPr lang="cs-CZ" b="1" dirty="0" smtClean="0">
                <a:latin typeface="Arial Narrow" pitchFamily="34" charset="0"/>
              </a:rPr>
              <a:t>kvivalent hibernační adaptace </a:t>
            </a:r>
            <a:r>
              <a:rPr lang="cs-CZ" dirty="0" smtClean="0">
                <a:latin typeface="Arial Narrow" pitchFamily="34" charset="0"/>
              </a:rPr>
              <a:t>v lokálním prostředí </a:t>
            </a:r>
            <a:endParaRPr lang="cs-CZ" sz="24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Popisek se šipkou doprava 1"/>
          <p:cNvSpPr/>
          <p:nvPr/>
        </p:nvSpPr>
        <p:spPr>
          <a:xfrm>
            <a:off x="428596" y="2500306"/>
            <a:ext cx="714380" cy="1071570"/>
          </a:xfrm>
          <a:prstGeom prst="rightArrowCallou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800" b="1" dirty="0">
              <a:solidFill>
                <a:schemeClr val="tx1"/>
              </a:solidFill>
            </a:endParaRPr>
          </a:p>
        </p:txBody>
      </p:sp>
      <p:sp>
        <p:nvSpPr>
          <p:cNvPr id="3" name="Popisek se šipkou doprava 2"/>
          <p:cNvSpPr/>
          <p:nvPr/>
        </p:nvSpPr>
        <p:spPr>
          <a:xfrm>
            <a:off x="3214678" y="2500306"/>
            <a:ext cx="2857520" cy="1071570"/>
          </a:xfrm>
          <a:prstGeom prst="rightArrowCallout">
            <a:avLst/>
          </a:prstGeom>
          <a:solidFill>
            <a:srgbClr val="00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6  - 24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Popisek se šipkou doprava 5"/>
          <p:cNvSpPr/>
          <p:nvPr/>
        </p:nvSpPr>
        <p:spPr>
          <a:xfrm>
            <a:off x="1285852" y="2500306"/>
            <a:ext cx="1785950" cy="1071570"/>
          </a:xfrm>
          <a:prstGeom prst="rightArrowCallou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0 - 6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Pětiúhelník 6"/>
          <p:cNvSpPr/>
          <p:nvPr/>
        </p:nvSpPr>
        <p:spPr>
          <a:xfrm>
            <a:off x="6203596" y="2500306"/>
            <a:ext cx="2071702" cy="1071570"/>
          </a:xfrm>
          <a:prstGeom prst="homePlate">
            <a:avLst/>
          </a:prstGeom>
          <a:solidFill>
            <a:srgbClr val="66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od 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>
            <a:off x="8686800" y="207167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-625430" y="425215"/>
            <a:ext cx="5442516" cy="646331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Možnosti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intervence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8" name="TextovéPole 17"/>
          <p:cNvSpPr txBox="1"/>
          <p:nvPr/>
        </p:nvSpPr>
        <p:spPr>
          <a:xfrm>
            <a:off x="2067681" y="4569749"/>
            <a:ext cx="43617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00" b="1" i="1" dirty="0" smtClean="0"/>
              <a:t>… JSOU ČASOVĚ LIMITOVANÉ</a:t>
            </a:r>
            <a:endParaRPr lang="cs-CZ" sz="2000" i="1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283750" y="1928802"/>
            <a:ext cx="7510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err="1" smtClean="0">
                <a:latin typeface="Calibri" pitchFamily="34" charset="0"/>
              </a:rPr>
              <a:t>Local</a:t>
            </a:r>
            <a:r>
              <a:rPr lang="cs-CZ" sz="2000" dirty="0" smtClean="0">
                <a:latin typeface="Calibri" pitchFamily="34" charset="0"/>
              </a:rPr>
              <a:t>       </a:t>
            </a:r>
            <a:r>
              <a:rPr lang="cs-CZ" sz="2000" dirty="0" err="1" smtClean="0">
                <a:latin typeface="Calibri" pitchFamily="34" charset="0"/>
              </a:rPr>
              <a:t>Makrocirkul</a:t>
            </a:r>
            <a:r>
              <a:rPr lang="cs-CZ" sz="2000" dirty="0" smtClean="0">
                <a:latin typeface="Calibri" pitchFamily="34" charset="0"/>
              </a:rPr>
              <a:t>            </a:t>
            </a:r>
            <a:r>
              <a:rPr lang="cs-CZ" sz="2000" dirty="0" err="1" smtClean="0">
                <a:latin typeface="Calibri" pitchFamily="34" charset="0"/>
              </a:rPr>
              <a:t>Mikrocirkul</a:t>
            </a:r>
            <a:r>
              <a:rPr lang="cs-CZ" sz="2000" dirty="0" smtClean="0">
                <a:latin typeface="Calibri" pitchFamily="34" charset="0"/>
              </a:rPr>
              <a:t>                                Mitochondrie</a:t>
            </a:r>
            <a:endParaRPr lang="cs-CZ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Popisek se šipkou doprava 1"/>
          <p:cNvSpPr/>
          <p:nvPr/>
        </p:nvSpPr>
        <p:spPr>
          <a:xfrm>
            <a:off x="428596" y="2500306"/>
            <a:ext cx="714380" cy="1071570"/>
          </a:xfrm>
          <a:prstGeom prst="rightArrowCallou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800" b="1" dirty="0">
              <a:solidFill>
                <a:schemeClr val="tx1"/>
              </a:solidFill>
            </a:endParaRPr>
          </a:p>
        </p:txBody>
      </p:sp>
      <p:sp>
        <p:nvSpPr>
          <p:cNvPr id="3" name="Popisek se šipkou doprava 2"/>
          <p:cNvSpPr/>
          <p:nvPr/>
        </p:nvSpPr>
        <p:spPr>
          <a:xfrm>
            <a:off x="3214678" y="2500306"/>
            <a:ext cx="2857520" cy="1071570"/>
          </a:xfrm>
          <a:prstGeom prst="rightArrowCallout">
            <a:avLst/>
          </a:prstGeom>
          <a:solidFill>
            <a:srgbClr val="00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6  - 24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Popisek se šipkou doprava 5"/>
          <p:cNvSpPr/>
          <p:nvPr/>
        </p:nvSpPr>
        <p:spPr>
          <a:xfrm>
            <a:off x="1285852" y="2500306"/>
            <a:ext cx="1785950" cy="1071570"/>
          </a:xfrm>
          <a:prstGeom prst="rightArrowCallou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0 - 6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Pětiúhelník 6"/>
          <p:cNvSpPr/>
          <p:nvPr/>
        </p:nvSpPr>
        <p:spPr>
          <a:xfrm>
            <a:off x="6203596" y="2500306"/>
            <a:ext cx="2071702" cy="1071570"/>
          </a:xfrm>
          <a:prstGeom prst="homePlate">
            <a:avLst/>
          </a:prstGeom>
          <a:solidFill>
            <a:srgbClr val="66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od 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>
            <a:off x="8686800" y="207167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-625430" y="425215"/>
            <a:ext cx="5442516" cy="646331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Možnosti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intervence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4" name="Šipka nahoru 13"/>
          <p:cNvSpPr/>
          <p:nvPr/>
        </p:nvSpPr>
        <p:spPr>
          <a:xfrm>
            <a:off x="500034" y="3879352"/>
            <a:ext cx="285752" cy="621218"/>
          </a:xfrm>
          <a:prstGeom prst="up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TextovéPole 16"/>
          <p:cNvSpPr txBox="1"/>
          <p:nvPr/>
        </p:nvSpPr>
        <p:spPr>
          <a:xfrm>
            <a:off x="328121" y="4681847"/>
            <a:ext cx="1599862" cy="461665"/>
          </a:xfrm>
          <a:prstGeom prst="rect">
            <a:avLst/>
          </a:prstGeom>
          <a:solidFill>
            <a:srgbClr val="006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cs-CZ" b="1" dirty="0" err="1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Antibiotiká</a:t>
            </a:r>
            <a:endParaRPr lang="cs-CZ" b="1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2" name="TextovéPole 21"/>
          <p:cNvSpPr txBox="1"/>
          <p:nvPr/>
        </p:nvSpPr>
        <p:spPr>
          <a:xfrm>
            <a:off x="283750" y="1928802"/>
            <a:ext cx="7510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err="1" smtClean="0">
                <a:solidFill>
                  <a:srgbClr val="006600"/>
                </a:solidFill>
                <a:latin typeface="Calibri" pitchFamily="34" charset="0"/>
              </a:rPr>
              <a:t>Local</a:t>
            </a:r>
            <a:r>
              <a:rPr lang="cs-CZ" sz="2000" b="1" dirty="0" smtClean="0">
                <a:latin typeface="Calibri" pitchFamily="34" charset="0"/>
              </a:rPr>
              <a:t> </a:t>
            </a:r>
            <a:r>
              <a:rPr lang="cs-CZ" sz="2000" dirty="0" smtClean="0">
                <a:latin typeface="Calibri" pitchFamily="34" charset="0"/>
              </a:rPr>
              <a:t>      </a:t>
            </a:r>
            <a:r>
              <a:rPr lang="cs-CZ" sz="2000" dirty="0" err="1" smtClean="0">
                <a:latin typeface="Calibri" pitchFamily="34" charset="0"/>
              </a:rPr>
              <a:t>Makrocirkul</a:t>
            </a:r>
            <a:r>
              <a:rPr lang="cs-CZ" sz="2000" dirty="0" smtClean="0">
                <a:latin typeface="Calibri" pitchFamily="34" charset="0"/>
              </a:rPr>
              <a:t>            </a:t>
            </a:r>
            <a:r>
              <a:rPr lang="cs-CZ" sz="2000" dirty="0" err="1" smtClean="0">
                <a:latin typeface="Calibri" pitchFamily="34" charset="0"/>
              </a:rPr>
              <a:t>Mikrocirkul</a:t>
            </a:r>
            <a:r>
              <a:rPr lang="cs-CZ" sz="2000" dirty="0" smtClean="0">
                <a:latin typeface="Calibri" pitchFamily="34" charset="0"/>
              </a:rPr>
              <a:t>                                Mitochondrie</a:t>
            </a:r>
            <a:endParaRPr lang="cs-CZ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Popisek se šipkou doprava 1"/>
          <p:cNvSpPr/>
          <p:nvPr/>
        </p:nvSpPr>
        <p:spPr>
          <a:xfrm>
            <a:off x="428596" y="2500306"/>
            <a:ext cx="714380" cy="1071570"/>
          </a:xfrm>
          <a:prstGeom prst="rightArrowCallou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800" b="1" dirty="0">
              <a:solidFill>
                <a:schemeClr val="tx1"/>
              </a:solidFill>
            </a:endParaRPr>
          </a:p>
        </p:txBody>
      </p:sp>
      <p:sp>
        <p:nvSpPr>
          <p:cNvPr id="3" name="Popisek se šipkou doprava 2"/>
          <p:cNvSpPr/>
          <p:nvPr/>
        </p:nvSpPr>
        <p:spPr>
          <a:xfrm>
            <a:off x="3214678" y="2500306"/>
            <a:ext cx="2857520" cy="1071570"/>
          </a:xfrm>
          <a:prstGeom prst="rightArrowCallout">
            <a:avLst/>
          </a:prstGeom>
          <a:solidFill>
            <a:srgbClr val="00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6  - 24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Popisek se šipkou doprava 5"/>
          <p:cNvSpPr/>
          <p:nvPr/>
        </p:nvSpPr>
        <p:spPr>
          <a:xfrm>
            <a:off x="1285852" y="2500306"/>
            <a:ext cx="1785950" cy="1071570"/>
          </a:xfrm>
          <a:prstGeom prst="rightArrowCallou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0 - 6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Pětiúhelník 6"/>
          <p:cNvSpPr/>
          <p:nvPr/>
        </p:nvSpPr>
        <p:spPr>
          <a:xfrm>
            <a:off x="6203596" y="2500306"/>
            <a:ext cx="2071702" cy="1071570"/>
          </a:xfrm>
          <a:prstGeom prst="homePlate">
            <a:avLst/>
          </a:prstGeom>
          <a:solidFill>
            <a:srgbClr val="66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od 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>
            <a:off x="8686800" y="207167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-625430" y="425215"/>
            <a:ext cx="5442516" cy="646331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Možnosti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intervence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4" name="Šipka nahoru 13"/>
          <p:cNvSpPr/>
          <p:nvPr/>
        </p:nvSpPr>
        <p:spPr>
          <a:xfrm>
            <a:off x="500034" y="3879352"/>
            <a:ext cx="285752" cy="621218"/>
          </a:xfrm>
          <a:prstGeom prst="up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TextovéPole 16"/>
          <p:cNvSpPr txBox="1"/>
          <p:nvPr/>
        </p:nvSpPr>
        <p:spPr>
          <a:xfrm>
            <a:off x="328121" y="4681847"/>
            <a:ext cx="1599862" cy="461665"/>
          </a:xfrm>
          <a:prstGeom prst="rect">
            <a:avLst/>
          </a:prstGeom>
          <a:solidFill>
            <a:srgbClr val="006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cs-CZ" b="1" dirty="0" err="1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Antibiotiká</a:t>
            </a:r>
            <a:endParaRPr lang="cs-CZ" b="1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graphicFrame>
        <p:nvGraphicFramePr>
          <p:cNvPr id="18" name="Zástupný symbol pro obsah 3"/>
          <p:cNvGraphicFramePr>
            <a:graphicFrameLocks/>
          </p:cNvGraphicFramePr>
          <p:nvPr/>
        </p:nvGraphicFramePr>
        <p:xfrm>
          <a:off x="3205460" y="3897179"/>
          <a:ext cx="5514956" cy="3097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TextovéPole 18"/>
          <p:cNvSpPr txBox="1"/>
          <p:nvPr/>
        </p:nvSpPr>
        <p:spPr>
          <a:xfrm>
            <a:off x="4820067" y="3864122"/>
            <a:ext cx="41096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latin typeface="Calibri" pitchFamily="34" charset="0"/>
              </a:rPr>
              <a:t>Vliv ATB na přežívání podle času </a:t>
            </a:r>
            <a:r>
              <a:rPr lang="cs-CZ" sz="2000" b="1" dirty="0" smtClean="0">
                <a:latin typeface="Calibri" pitchFamily="34" charset="0"/>
              </a:rPr>
              <a:t>první</a:t>
            </a:r>
          </a:p>
          <a:p>
            <a:r>
              <a:rPr lang="cs-CZ" sz="2000" b="1" dirty="0" smtClean="0">
                <a:latin typeface="Calibri" pitchFamily="34" charset="0"/>
              </a:rPr>
              <a:t>aplikace</a:t>
            </a:r>
            <a:r>
              <a:rPr lang="cs-CZ" sz="2000" dirty="0" smtClean="0">
                <a:latin typeface="Calibri" pitchFamily="34" charset="0"/>
              </a:rPr>
              <a:t> od vzniku </a:t>
            </a:r>
            <a:r>
              <a:rPr lang="cs-CZ" sz="2000" b="1" dirty="0" smtClean="0">
                <a:solidFill>
                  <a:srgbClr val="C00000"/>
                </a:solidFill>
                <a:latin typeface="Calibri" pitchFamily="34" charset="0"/>
              </a:rPr>
              <a:t>HYPOTENZE</a:t>
            </a:r>
            <a:endParaRPr lang="cs-CZ" sz="20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0" name="TextovéPole 19"/>
          <p:cNvSpPr txBox="1"/>
          <p:nvPr/>
        </p:nvSpPr>
        <p:spPr>
          <a:xfrm rot="16200000">
            <a:off x="2513355" y="4996474"/>
            <a:ext cx="1119153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cs-CZ" sz="2000" dirty="0" smtClean="0">
                <a:latin typeface="Calibri" pitchFamily="34" charset="0"/>
              </a:rPr>
              <a:t>Přežívání</a:t>
            </a:r>
            <a:endParaRPr lang="cs-CZ" sz="2000" dirty="0">
              <a:latin typeface="Calibri" pitchFamily="34" charset="0"/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299136" y="5864386"/>
            <a:ext cx="29155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err="1" smtClean="0">
                <a:latin typeface="Arial Narrow" pitchFamily="34" charset="0"/>
              </a:rPr>
              <a:t>Kumar</a:t>
            </a:r>
            <a:r>
              <a:rPr lang="cs-CZ" sz="2000" dirty="0" smtClean="0">
                <a:latin typeface="Arial Narrow" pitchFamily="34" charset="0"/>
              </a:rPr>
              <a:t> A </a:t>
            </a:r>
            <a:r>
              <a:rPr lang="cs-CZ" sz="2000" dirty="0" err="1" smtClean="0">
                <a:latin typeface="Arial Narrow" pitchFamily="34" charset="0"/>
              </a:rPr>
              <a:t>et</a:t>
            </a:r>
            <a:r>
              <a:rPr lang="cs-CZ" sz="2000" dirty="0" smtClean="0">
                <a:latin typeface="Arial Narrow" pitchFamily="34" charset="0"/>
              </a:rPr>
              <a:t> </a:t>
            </a:r>
            <a:r>
              <a:rPr lang="cs-CZ" sz="2000" dirty="0" err="1" smtClean="0">
                <a:latin typeface="Arial Narrow" pitchFamily="34" charset="0"/>
              </a:rPr>
              <a:t>al</a:t>
            </a:r>
            <a:r>
              <a:rPr lang="cs-CZ" sz="2000" dirty="0" smtClean="0">
                <a:latin typeface="Arial Narrow" pitchFamily="34" charset="0"/>
              </a:rPr>
              <a:t>., </a:t>
            </a:r>
            <a:r>
              <a:rPr lang="cs-CZ" sz="2000" i="1" dirty="0" err="1" smtClean="0">
                <a:latin typeface="Arial Narrow" pitchFamily="34" charset="0"/>
              </a:rPr>
              <a:t>Crit</a:t>
            </a:r>
            <a:r>
              <a:rPr lang="cs-CZ" sz="2000" i="1" dirty="0" smtClean="0">
                <a:latin typeface="Arial Narrow" pitchFamily="34" charset="0"/>
              </a:rPr>
              <a:t> Care Med</a:t>
            </a:r>
          </a:p>
          <a:p>
            <a:r>
              <a:rPr lang="cs-CZ" sz="2000" i="1" dirty="0" smtClean="0">
                <a:latin typeface="Arial Narrow" pitchFamily="34" charset="0"/>
              </a:rPr>
              <a:t> </a:t>
            </a:r>
            <a:r>
              <a:rPr lang="cs-CZ" sz="2000" dirty="0" smtClean="0">
                <a:latin typeface="Arial Narrow" pitchFamily="34" charset="0"/>
              </a:rPr>
              <a:t>2006., 34:1589-1596</a:t>
            </a:r>
            <a:endParaRPr lang="cs-CZ" sz="2000" dirty="0">
              <a:latin typeface="Arial Narrow" pitchFamily="34" charset="0"/>
            </a:endParaRPr>
          </a:p>
        </p:txBody>
      </p:sp>
      <p:sp>
        <p:nvSpPr>
          <p:cNvPr id="22" name="TextovéPole 21"/>
          <p:cNvSpPr txBox="1"/>
          <p:nvPr/>
        </p:nvSpPr>
        <p:spPr>
          <a:xfrm>
            <a:off x="283750" y="1928802"/>
            <a:ext cx="7510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err="1" smtClean="0">
                <a:solidFill>
                  <a:srgbClr val="006600"/>
                </a:solidFill>
                <a:latin typeface="Calibri" pitchFamily="34" charset="0"/>
              </a:rPr>
              <a:t>Local</a:t>
            </a:r>
            <a:r>
              <a:rPr lang="cs-CZ" sz="2000" dirty="0" smtClean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cs-CZ" sz="2000" dirty="0" smtClean="0">
                <a:latin typeface="Calibri" pitchFamily="34" charset="0"/>
              </a:rPr>
              <a:t>      </a:t>
            </a:r>
            <a:r>
              <a:rPr lang="cs-CZ" sz="2000" dirty="0" err="1" smtClean="0">
                <a:latin typeface="Calibri" pitchFamily="34" charset="0"/>
              </a:rPr>
              <a:t>Makrocirkul</a:t>
            </a:r>
            <a:r>
              <a:rPr lang="cs-CZ" sz="2000" dirty="0" smtClean="0">
                <a:latin typeface="Calibri" pitchFamily="34" charset="0"/>
              </a:rPr>
              <a:t>            </a:t>
            </a:r>
            <a:r>
              <a:rPr lang="cs-CZ" sz="2000" dirty="0" err="1" smtClean="0">
                <a:latin typeface="Calibri" pitchFamily="34" charset="0"/>
              </a:rPr>
              <a:t>Mikrocirkul</a:t>
            </a:r>
            <a:r>
              <a:rPr lang="cs-CZ" sz="2000" dirty="0" smtClean="0">
                <a:latin typeface="Calibri" pitchFamily="34" charset="0"/>
              </a:rPr>
              <a:t>                                Mitochondrie</a:t>
            </a:r>
            <a:endParaRPr lang="cs-CZ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-285784" y="425215"/>
            <a:ext cx="4211409" cy="64633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 NÁS TRÁPÍ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5" name="Obdélník 4"/>
          <p:cNvSpPr/>
          <p:nvPr/>
        </p:nvSpPr>
        <p:spPr>
          <a:xfrm>
            <a:off x="1928794" y="6000768"/>
            <a:ext cx="914400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3714744" y="5715016"/>
            <a:ext cx="107157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4643438" y="5715016"/>
            <a:ext cx="914400" cy="652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5214942" y="5643578"/>
            <a:ext cx="71438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785786" y="2143116"/>
          <a:ext cx="7262810" cy="4847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5863561" y="5400236"/>
            <a:ext cx="950913" cy="838200"/>
          </a:xfrm>
          <a:prstGeom prst="ellipse">
            <a:avLst/>
          </a:prstGeom>
          <a:noFill/>
          <a:ln w="57150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 sz="1800">
              <a:latin typeface="Calibri" pitchFamily="34" charset="0"/>
              <a:cs typeface="Arial" charset="0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5372414" y="6429396"/>
            <a:ext cx="312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dirty="0">
                <a:latin typeface="Arial" pitchFamily="34" charset="0"/>
                <a:cs typeface="Arial" pitchFamily="34" charset="0"/>
              </a:rPr>
              <a:t>Available at: </a:t>
            </a:r>
            <a:r>
              <a:rPr lang="en-GB" sz="1600" u="sng" dirty="0">
                <a:latin typeface="Arial" pitchFamily="34" charset="0"/>
                <a:cs typeface="Arial" pitchFamily="34" charset="0"/>
              </a:rPr>
              <a:t>http://www.cdc.gov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/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ovéPole 14"/>
          <p:cNvSpPr txBox="1"/>
          <p:nvPr/>
        </p:nvSpPr>
        <p:spPr>
          <a:xfrm>
            <a:off x="4786314" y="905516"/>
            <a:ext cx="2805576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Epidemiologie </a:t>
            </a:r>
            <a:endParaRPr lang="cs-CZ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357290" y="1851025"/>
            <a:ext cx="59763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cs-C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Počet úmrtí </a:t>
            </a:r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za </a:t>
            </a:r>
            <a:r>
              <a:rPr lang="cs-C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rok</a:t>
            </a:r>
            <a:r>
              <a:rPr lang="cs-C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cs-CZ" sz="2800" dirty="0">
                <a:latin typeface="Arial" pitchFamily="34" charset="0"/>
                <a:cs typeface="Arial" pitchFamily="34" charset="0"/>
              </a:rPr>
              <a:t>(USA, </a:t>
            </a:r>
            <a:r>
              <a:rPr lang="cs-CZ" sz="28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rok </a:t>
            </a:r>
            <a:r>
              <a:rPr lang="cs-CZ" sz="2800" b="1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2000</a:t>
            </a:r>
            <a:r>
              <a:rPr lang="cs-CZ" sz="2800" dirty="0"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"/>
        </p:bldSub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Popisek se šipkou doprava 1"/>
          <p:cNvSpPr/>
          <p:nvPr/>
        </p:nvSpPr>
        <p:spPr>
          <a:xfrm>
            <a:off x="428596" y="2500306"/>
            <a:ext cx="714380" cy="1071570"/>
          </a:xfrm>
          <a:prstGeom prst="rightArrowCallou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800" b="1" dirty="0">
              <a:solidFill>
                <a:schemeClr val="tx1"/>
              </a:solidFill>
            </a:endParaRPr>
          </a:p>
        </p:txBody>
      </p:sp>
      <p:sp>
        <p:nvSpPr>
          <p:cNvPr id="3" name="Popisek se šipkou doprava 2"/>
          <p:cNvSpPr/>
          <p:nvPr/>
        </p:nvSpPr>
        <p:spPr>
          <a:xfrm>
            <a:off x="3214678" y="2500306"/>
            <a:ext cx="2857520" cy="1071570"/>
          </a:xfrm>
          <a:prstGeom prst="rightArrowCallout">
            <a:avLst/>
          </a:prstGeom>
          <a:solidFill>
            <a:srgbClr val="00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6  - 24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Popisek se šipkou doprava 5"/>
          <p:cNvSpPr/>
          <p:nvPr/>
        </p:nvSpPr>
        <p:spPr>
          <a:xfrm>
            <a:off x="1285852" y="2500306"/>
            <a:ext cx="1785950" cy="1071570"/>
          </a:xfrm>
          <a:prstGeom prst="rightArrowCallou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0 - 6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Pětiúhelník 6"/>
          <p:cNvSpPr/>
          <p:nvPr/>
        </p:nvSpPr>
        <p:spPr>
          <a:xfrm>
            <a:off x="6203596" y="2500306"/>
            <a:ext cx="2071702" cy="1071570"/>
          </a:xfrm>
          <a:prstGeom prst="homePlate">
            <a:avLst/>
          </a:prstGeom>
          <a:solidFill>
            <a:srgbClr val="66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od 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>
            <a:off x="8686800" y="207167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-625430" y="425215"/>
            <a:ext cx="5442516" cy="646331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Možnosti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intervence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22" name="TextovéPole 21"/>
          <p:cNvSpPr txBox="1"/>
          <p:nvPr/>
        </p:nvSpPr>
        <p:spPr>
          <a:xfrm>
            <a:off x="928662" y="5039037"/>
            <a:ext cx="3319563" cy="830997"/>
          </a:xfrm>
          <a:prstGeom prst="rect">
            <a:avLst/>
          </a:prstGeom>
          <a:solidFill>
            <a:srgbClr val="006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cs-CZ" b="1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Cílená </a:t>
            </a:r>
            <a:r>
              <a:rPr lang="cs-CZ" b="1" dirty="0" err="1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hemdodynamická</a:t>
            </a:r>
            <a:endParaRPr lang="cs-CZ" b="1" dirty="0" smtClean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cs-CZ" b="1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resuscitace</a:t>
            </a:r>
            <a:endParaRPr lang="cs-CZ" b="1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3" name="Šipka nahoru 22"/>
          <p:cNvSpPr/>
          <p:nvPr/>
        </p:nvSpPr>
        <p:spPr>
          <a:xfrm>
            <a:off x="1643042" y="3929066"/>
            <a:ext cx="285752" cy="928694"/>
          </a:xfrm>
          <a:prstGeom prst="up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TextovéPole 23"/>
          <p:cNvSpPr txBox="1"/>
          <p:nvPr/>
        </p:nvSpPr>
        <p:spPr>
          <a:xfrm>
            <a:off x="283750" y="1928802"/>
            <a:ext cx="7510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err="1" smtClean="0">
                <a:latin typeface="Calibri" pitchFamily="34" charset="0"/>
              </a:rPr>
              <a:t>Local</a:t>
            </a:r>
            <a:r>
              <a:rPr lang="cs-CZ" sz="2000" dirty="0" smtClean="0">
                <a:latin typeface="Calibri" pitchFamily="34" charset="0"/>
              </a:rPr>
              <a:t>       </a:t>
            </a:r>
            <a:r>
              <a:rPr lang="cs-CZ" sz="2000" b="1" dirty="0" err="1" smtClean="0">
                <a:solidFill>
                  <a:srgbClr val="006600"/>
                </a:solidFill>
                <a:latin typeface="Calibri" pitchFamily="34" charset="0"/>
              </a:rPr>
              <a:t>Makrocirkul</a:t>
            </a:r>
            <a:r>
              <a:rPr lang="cs-CZ" sz="2000" b="1" dirty="0" smtClean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cs-CZ" sz="2000" dirty="0" smtClean="0">
                <a:latin typeface="Calibri" pitchFamily="34" charset="0"/>
              </a:rPr>
              <a:t>           </a:t>
            </a:r>
            <a:r>
              <a:rPr lang="cs-CZ" sz="2000" dirty="0" err="1" smtClean="0">
                <a:latin typeface="Calibri" pitchFamily="34" charset="0"/>
              </a:rPr>
              <a:t>Mikrocirkul</a:t>
            </a:r>
            <a:r>
              <a:rPr lang="cs-CZ" sz="2000" dirty="0" smtClean="0">
                <a:latin typeface="Calibri" pitchFamily="34" charset="0"/>
              </a:rPr>
              <a:t>                                Mitochondrie</a:t>
            </a:r>
            <a:endParaRPr lang="cs-CZ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Popisek se šipkou doprava 1"/>
          <p:cNvSpPr/>
          <p:nvPr/>
        </p:nvSpPr>
        <p:spPr>
          <a:xfrm>
            <a:off x="428596" y="2500306"/>
            <a:ext cx="714380" cy="1071570"/>
          </a:xfrm>
          <a:prstGeom prst="rightArrowCallou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800" b="1" dirty="0">
              <a:solidFill>
                <a:schemeClr val="tx1"/>
              </a:solidFill>
            </a:endParaRPr>
          </a:p>
        </p:txBody>
      </p:sp>
      <p:sp>
        <p:nvSpPr>
          <p:cNvPr id="3" name="Popisek se šipkou doprava 2"/>
          <p:cNvSpPr/>
          <p:nvPr/>
        </p:nvSpPr>
        <p:spPr>
          <a:xfrm>
            <a:off x="3214678" y="2500306"/>
            <a:ext cx="2857520" cy="1071570"/>
          </a:xfrm>
          <a:prstGeom prst="rightArrowCallout">
            <a:avLst/>
          </a:prstGeom>
          <a:solidFill>
            <a:srgbClr val="00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6  - 24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Popisek se šipkou doprava 5"/>
          <p:cNvSpPr/>
          <p:nvPr/>
        </p:nvSpPr>
        <p:spPr>
          <a:xfrm>
            <a:off x="1285852" y="2500306"/>
            <a:ext cx="1785950" cy="1071570"/>
          </a:xfrm>
          <a:prstGeom prst="rightArrowCallou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0 - 6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Pětiúhelník 6"/>
          <p:cNvSpPr/>
          <p:nvPr/>
        </p:nvSpPr>
        <p:spPr>
          <a:xfrm>
            <a:off x="6203596" y="2500306"/>
            <a:ext cx="2071702" cy="1071570"/>
          </a:xfrm>
          <a:prstGeom prst="homePlate">
            <a:avLst/>
          </a:prstGeom>
          <a:solidFill>
            <a:srgbClr val="66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od 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>
            <a:off x="8686800" y="207167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-625430" y="425215"/>
            <a:ext cx="5442516" cy="646331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Možnosti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intervence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8" name="Šipka nahoru 17"/>
          <p:cNvSpPr/>
          <p:nvPr/>
        </p:nvSpPr>
        <p:spPr>
          <a:xfrm>
            <a:off x="1643042" y="3929066"/>
            <a:ext cx="285752" cy="714380"/>
          </a:xfrm>
          <a:prstGeom prst="up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TextovéPole 18"/>
          <p:cNvSpPr txBox="1"/>
          <p:nvPr/>
        </p:nvSpPr>
        <p:spPr>
          <a:xfrm>
            <a:off x="1071538" y="4714884"/>
            <a:ext cx="16558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latin typeface="Calibri" pitchFamily="34" charset="0"/>
              </a:rPr>
              <a:t>RIVERS STUDY</a:t>
            </a:r>
          </a:p>
          <a:p>
            <a:r>
              <a:rPr lang="cs-CZ" sz="2000" dirty="0" smtClean="0">
                <a:latin typeface="Calibri" pitchFamily="34" charset="0"/>
              </a:rPr>
              <a:t>= </a:t>
            </a:r>
            <a:r>
              <a:rPr lang="cs-CZ" sz="2000" b="1" dirty="0" smtClean="0">
                <a:solidFill>
                  <a:srgbClr val="C00000"/>
                </a:solidFill>
                <a:latin typeface="Calibri" pitchFamily="34" charset="0"/>
              </a:rPr>
              <a:t>VÝHRA</a:t>
            </a:r>
            <a:endParaRPr lang="cs-CZ" sz="20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3214678" y="4718450"/>
            <a:ext cx="2099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latin typeface="Calibri" pitchFamily="34" charset="0"/>
              </a:rPr>
              <a:t>GATTINONI STUDY</a:t>
            </a:r>
          </a:p>
          <a:p>
            <a:r>
              <a:rPr lang="cs-CZ" sz="2000" dirty="0" smtClean="0">
                <a:latin typeface="Calibri" pitchFamily="34" charset="0"/>
              </a:rPr>
              <a:t>= </a:t>
            </a:r>
            <a:r>
              <a:rPr lang="cs-CZ" sz="2000" b="1" dirty="0" smtClean="0">
                <a:latin typeface="Calibri" pitchFamily="34" charset="0"/>
              </a:rPr>
              <a:t>REMIZA </a:t>
            </a:r>
            <a:endParaRPr lang="cs-CZ" sz="2000" b="1" dirty="0">
              <a:latin typeface="Calibri" pitchFamily="34" charset="0"/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6115789" y="4718450"/>
            <a:ext cx="16411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latin typeface="Calibri" pitchFamily="34" charset="0"/>
              </a:rPr>
              <a:t>HAYES  STUDY</a:t>
            </a:r>
          </a:p>
          <a:p>
            <a:r>
              <a:rPr lang="cs-CZ" sz="2000" dirty="0" smtClean="0">
                <a:latin typeface="Calibri" pitchFamily="34" charset="0"/>
              </a:rPr>
              <a:t>= </a:t>
            </a:r>
            <a:r>
              <a:rPr lang="cs-CZ" sz="2000" b="1" dirty="0" smtClean="0">
                <a:latin typeface="Calibri" pitchFamily="34" charset="0"/>
              </a:rPr>
              <a:t>PROHRA </a:t>
            </a:r>
            <a:endParaRPr lang="cs-CZ" sz="2000" b="1" dirty="0">
              <a:latin typeface="Calibri" pitchFamily="34" charset="0"/>
            </a:endParaRPr>
          </a:p>
        </p:txBody>
      </p:sp>
      <p:sp>
        <p:nvSpPr>
          <p:cNvPr id="26" name="Šipka nahoru 25"/>
          <p:cNvSpPr/>
          <p:nvPr/>
        </p:nvSpPr>
        <p:spPr>
          <a:xfrm>
            <a:off x="3857620" y="3929066"/>
            <a:ext cx="285752" cy="714380"/>
          </a:xfrm>
          <a:prstGeom prst="up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Šipka nahoru 26"/>
          <p:cNvSpPr/>
          <p:nvPr/>
        </p:nvSpPr>
        <p:spPr>
          <a:xfrm>
            <a:off x="6715140" y="3929066"/>
            <a:ext cx="285752" cy="714380"/>
          </a:xfrm>
          <a:prstGeom prst="up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Obdélník 27"/>
          <p:cNvSpPr/>
          <p:nvPr/>
        </p:nvSpPr>
        <p:spPr>
          <a:xfrm>
            <a:off x="3729805" y="5786454"/>
            <a:ext cx="5286412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Rivers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>
                <a:latin typeface="Arial" pitchFamily="34" charset="0"/>
                <a:cs typeface="Arial" pitchFamily="34" charset="0"/>
              </a:rPr>
              <a:t>E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al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., 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N </a:t>
            </a:r>
            <a:r>
              <a:rPr lang="cs-CZ" sz="1600" i="1" dirty="0" err="1" smtClean="0">
                <a:latin typeface="Arial" pitchFamily="34" charset="0"/>
                <a:cs typeface="Arial" pitchFamily="34" charset="0"/>
              </a:rPr>
              <a:t>Engl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 J Med  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2001; 345:1368-77</a:t>
            </a:r>
          </a:p>
          <a:p>
            <a:pPr>
              <a:lnSpc>
                <a:spcPct val="30000"/>
              </a:lnSpc>
            </a:pPr>
            <a:r>
              <a:rPr lang="cs-CZ" sz="16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Gattinoni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L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al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.,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N </a:t>
            </a:r>
            <a:r>
              <a:rPr lang="cs-CZ" sz="1600" i="1" dirty="0" err="1" smtClean="0">
                <a:latin typeface="Arial" pitchFamily="34" charset="0"/>
                <a:cs typeface="Arial" pitchFamily="34" charset="0"/>
              </a:rPr>
              <a:t>Engl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 J Med 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1995., 333:1025-32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Obdélník 28"/>
          <p:cNvSpPr/>
          <p:nvPr/>
        </p:nvSpPr>
        <p:spPr>
          <a:xfrm>
            <a:off x="3729805" y="6411156"/>
            <a:ext cx="4929222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Hayes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M 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al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., 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N </a:t>
            </a:r>
            <a:r>
              <a:rPr lang="cs-CZ" sz="1600" i="1" dirty="0" err="1" smtClean="0">
                <a:latin typeface="Arial" pitchFamily="34" charset="0"/>
                <a:cs typeface="Arial" pitchFamily="34" charset="0"/>
              </a:rPr>
              <a:t>Engl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 J Med 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1994; 330:1717-22</a:t>
            </a:r>
          </a:p>
          <a:p>
            <a:pPr>
              <a:lnSpc>
                <a:spcPct val="30000"/>
              </a:lnSpc>
            </a:pPr>
            <a:r>
              <a:rPr lang="cs-CZ" sz="1600" dirty="0" smtClean="0">
                <a:latin typeface="Arial" pitchFamily="34" charset="0"/>
                <a:cs typeface="Arial" pitchFamily="34" charset="0"/>
              </a:rPr>
              <a:t> </a:t>
            </a:r>
          </a:p>
        </p:txBody>
      </p:sp>
      <p:sp>
        <p:nvSpPr>
          <p:cNvPr id="30" name="TextovéPole 29"/>
          <p:cNvSpPr txBox="1"/>
          <p:nvPr/>
        </p:nvSpPr>
        <p:spPr>
          <a:xfrm>
            <a:off x="283750" y="1928802"/>
            <a:ext cx="7510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err="1" smtClean="0">
                <a:latin typeface="Calibri" pitchFamily="34" charset="0"/>
              </a:rPr>
              <a:t>Local</a:t>
            </a:r>
            <a:r>
              <a:rPr lang="cs-CZ" sz="2000" dirty="0" smtClean="0">
                <a:latin typeface="Calibri" pitchFamily="34" charset="0"/>
              </a:rPr>
              <a:t>       </a:t>
            </a:r>
            <a:r>
              <a:rPr lang="cs-CZ" sz="2000" b="1" dirty="0" err="1" smtClean="0">
                <a:solidFill>
                  <a:srgbClr val="006600"/>
                </a:solidFill>
                <a:latin typeface="Calibri" pitchFamily="34" charset="0"/>
              </a:rPr>
              <a:t>Makrocirkul</a:t>
            </a:r>
            <a:r>
              <a:rPr lang="cs-CZ" sz="2000" b="1" dirty="0" smtClean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cs-CZ" sz="2000" dirty="0" smtClean="0">
                <a:latin typeface="Calibri" pitchFamily="34" charset="0"/>
              </a:rPr>
              <a:t>           </a:t>
            </a:r>
            <a:r>
              <a:rPr lang="cs-CZ" sz="2000" dirty="0" err="1" smtClean="0">
                <a:latin typeface="Calibri" pitchFamily="34" charset="0"/>
              </a:rPr>
              <a:t>Mikrocirkul</a:t>
            </a:r>
            <a:r>
              <a:rPr lang="cs-CZ" sz="2000" dirty="0" smtClean="0">
                <a:latin typeface="Calibri" pitchFamily="34" charset="0"/>
              </a:rPr>
              <a:t>                                Mitochondrie</a:t>
            </a:r>
            <a:endParaRPr lang="cs-CZ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pisek se šipkou doprava 1"/>
          <p:cNvSpPr/>
          <p:nvPr/>
        </p:nvSpPr>
        <p:spPr>
          <a:xfrm>
            <a:off x="428596" y="2500306"/>
            <a:ext cx="714380" cy="1071570"/>
          </a:xfrm>
          <a:prstGeom prst="rightArrowCallou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800" b="1" dirty="0">
              <a:solidFill>
                <a:schemeClr val="tx1"/>
              </a:solidFill>
            </a:endParaRPr>
          </a:p>
        </p:txBody>
      </p:sp>
      <p:sp>
        <p:nvSpPr>
          <p:cNvPr id="3" name="Popisek se šipkou doprava 2"/>
          <p:cNvSpPr/>
          <p:nvPr/>
        </p:nvSpPr>
        <p:spPr>
          <a:xfrm>
            <a:off x="3214678" y="2500306"/>
            <a:ext cx="2857520" cy="1071570"/>
          </a:xfrm>
          <a:prstGeom prst="rightArrowCallout">
            <a:avLst/>
          </a:prstGeom>
          <a:solidFill>
            <a:srgbClr val="00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6  - 24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Popisek se šipkou doprava 3"/>
          <p:cNvSpPr/>
          <p:nvPr/>
        </p:nvSpPr>
        <p:spPr>
          <a:xfrm>
            <a:off x="1285852" y="2500306"/>
            <a:ext cx="1785950" cy="1071570"/>
          </a:xfrm>
          <a:prstGeom prst="rightArrowCallou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0 - 6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2786561" y="5039037"/>
            <a:ext cx="2785571" cy="461665"/>
          </a:xfrm>
          <a:prstGeom prst="rect">
            <a:avLst/>
          </a:prstGeom>
          <a:solidFill>
            <a:srgbClr val="006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cs-CZ" b="1" dirty="0" err="1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Inhibítory</a:t>
            </a:r>
            <a:r>
              <a:rPr lang="cs-CZ" b="1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 koagulace</a:t>
            </a:r>
            <a:endParaRPr lang="cs-CZ" b="1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8" name="Šipka nahoru 7"/>
          <p:cNvSpPr/>
          <p:nvPr/>
        </p:nvSpPr>
        <p:spPr>
          <a:xfrm>
            <a:off x="3929058" y="3929066"/>
            <a:ext cx="285752" cy="928694"/>
          </a:xfrm>
          <a:prstGeom prst="up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Přímá spojovací čára 12"/>
          <p:cNvCxnSpPr/>
          <p:nvPr/>
        </p:nvCxnSpPr>
        <p:spPr>
          <a:xfrm>
            <a:off x="8686800" y="207167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-625430" y="425215"/>
            <a:ext cx="5442516" cy="646331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Možnosti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intervence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ětiúhelník 4"/>
          <p:cNvSpPr/>
          <p:nvPr/>
        </p:nvSpPr>
        <p:spPr>
          <a:xfrm>
            <a:off x="6203596" y="2500306"/>
            <a:ext cx="2071702" cy="1071570"/>
          </a:xfrm>
          <a:prstGeom prst="homePlate">
            <a:avLst/>
          </a:prstGeom>
          <a:solidFill>
            <a:srgbClr val="66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od 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283750" y="1928802"/>
            <a:ext cx="7510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err="1" smtClean="0">
                <a:latin typeface="Calibri" pitchFamily="34" charset="0"/>
              </a:rPr>
              <a:t>Local</a:t>
            </a:r>
            <a:r>
              <a:rPr lang="cs-CZ" sz="2000" dirty="0" smtClean="0">
                <a:latin typeface="Calibri" pitchFamily="34" charset="0"/>
              </a:rPr>
              <a:t>       </a:t>
            </a:r>
            <a:r>
              <a:rPr lang="cs-CZ" sz="2000" dirty="0" err="1" smtClean="0">
                <a:latin typeface="Calibri" pitchFamily="34" charset="0"/>
              </a:rPr>
              <a:t>Makrocirkul</a:t>
            </a:r>
            <a:r>
              <a:rPr lang="cs-CZ" sz="2000" b="1" dirty="0" smtClean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cs-CZ" sz="2000" dirty="0" smtClean="0">
                <a:latin typeface="Calibri" pitchFamily="34" charset="0"/>
              </a:rPr>
              <a:t>           </a:t>
            </a:r>
            <a:r>
              <a:rPr lang="cs-CZ" sz="2000" b="1" dirty="0" err="1" smtClean="0">
                <a:solidFill>
                  <a:srgbClr val="006600"/>
                </a:solidFill>
                <a:latin typeface="Calibri" pitchFamily="34" charset="0"/>
              </a:rPr>
              <a:t>Mikrocirkul</a:t>
            </a:r>
            <a:r>
              <a:rPr lang="cs-CZ" sz="2000" b="1" dirty="0" smtClean="0">
                <a:solidFill>
                  <a:srgbClr val="006600"/>
                </a:solidFill>
                <a:latin typeface="Calibri" pitchFamily="34" charset="0"/>
              </a:rPr>
              <a:t>  </a:t>
            </a:r>
            <a:r>
              <a:rPr lang="cs-CZ" sz="2000" dirty="0" smtClean="0">
                <a:latin typeface="Calibri" pitchFamily="34" charset="0"/>
              </a:rPr>
              <a:t>                              Mitochondrie</a:t>
            </a:r>
            <a:endParaRPr lang="cs-CZ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Popisek se šipkou doprava 4"/>
          <p:cNvSpPr/>
          <p:nvPr/>
        </p:nvSpPr>
        <p:spPr>
          <a:xfrm>
            <a:off x="428596" y="2500306"/>
            <a:ext cx="714380" cy="1071570"/>
          </a:xfrm>
          <a:prstGeom prst="rightArrowCallou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800" b="1" dirty="0">
              <a:solidFill>
                <a:schemeClr val="tx1"/>
              </a:solidFill>
            </a:endParaRPr>
          </a:p>
        </p:txBody>
      </p:sp>
      <p:sp>
        <p:nvSpPr>
          <p:cNvPr id="6" name="Popisek se šipkou doprava 5"/>
          <p:cNvSpPr/>
          <p:nvPr/>
        </p:nvSpPr>
        <p:spPr>
          <a:xfrm>
            <a:off x="3214678" y="2500306"/>
            <a:ext cx="2857520" cy="1071570"/>
          </a:xfrm>
          <a:prstGeom prst="rightArrowCallout">
            <a:avLst/>
          </a:prstGeom>
          <a:solidFill>
            <a:srgbClr val="00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6  - 24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Popisek se šipkou doprava 6"/>
          <p:cNvSpPr/>
          <p:nvPr/>
        </p:nvSpPr>
        <p:spPr>
          <a:xfrm>
            <a:off x="1285852" y="2500306"/>
            <a:ext cx="1785950" cy="1071570"/>
          </a:xfrm>
          <a:prstGeom prst="rightArrowCallou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0 - 6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" name="Pětiúhelník 7"/>
          <p:cNvSpPr/>
          <p:nvPr/>
        </p:nvSpPr>
        <p:spPr>
          <a:xfrm>
            <a:off x="6203596" y="2500306"/>
            <a:ext cx="2071702" cy="1071570"/>
          </a:xfrm>
          <a:prstGeom prst="homePlate">
            <a:avLst/>
          </a:prstGeom>
          <a:solidFill>
            <a:srgbClr val="66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od 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0" name="Přímá spojovací čára 9"/>
          <p:cNvCxnSpPr/>
          <p:nvPr/>
        </p:nvCxnSpPr>
        <p:spPr>
          <a:xfrm>
            <a:off x="8686800" y="207167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2" name="Šipka nahoru 11"/>
          <p:cNvSpPr/>
          <p:nvPr/>
        </p:nvSpPr>
        <p:spPr>
          <a:xfrm>
            <a:off x="1643042" y="3929066"/>
            <a:ext cx="285752" cy="714380"/>
          </a:xfrm>
          <a:prstGeom prst="up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071538" y="4714884"/>
            <a:ext cx="1732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latin typeface="Calibri" pitchFamily="34" charset="0"/>
              </a:rPr>
              <a:t>ADRESS STUDY</a:t>
            </a:r>
          </a:p>
          <a:p>
            <a:r>
              <a:rPr lang="cs-CZ" sz="2000" dirty="0" smtClean="0">
                <a:latin typeface="Calibri" pitchFamily="34" charset="0"/>
              </a:rPr>
              <a:t>= </a:t>
            </a:r>
            <a:r>
              <a:rPr lang="cs-CZ" sz="2000" b="1" dirty="0" smtClean="0">
                <a:latin typeface="Calibri" pitchFamily="34" charset="0"/>
              </a:rPr>
              <a:t>REMIZA</a:t>
            </a:r>
            <a:endParaRPr lang="cs-CZ" sz="2000" b="1" dirty="0">
              <a:latin typeface="Calibri" pitchFamily="34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3214678" y="4718450"/>
            <a:ext cx="20089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latin typeface="Calibri" pitchFamily="34" charset="0"/>
              </a:rPr>
              <a:t>PROWESS  STUDY</a:t>
            </a:r>
          </a:p>
          <a:p>
            <a:r>
              <a:rPr lang="cs-CZ" sz="2000" dirty="0" smtClean="0">
                <a:latin typeface="Calibri" pitchFamily="34" charset="0"/>
              </a:rPr>
              <a:t>= </a:t>
            </a:r>
            <a:r>
              <a:rPr lang="cs-CZ" sz="2000" b="1" dirty="0" smtClean="0">
                <a:solidFill>
                  <a:srgbClr val="C00000"/>
                </a:solidFill>
                <a:latin typeface="Calibri" pitchFamily="34" charset="0"/>
              </a:rPr>
              <a:t>VÝHRA</a:t>
            </a:r>
            <a:endParaRPr lang="cs-CZ" sz="20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6115789" y="4718450"/>
            <a:ext cx="19525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latin typeface="Calibri" pitchFamily="34" charset="0"/>
              </a:rPr>
              <a:t>ENHANCE STUDY</a:t>
            </a:r>
          </a:p>
          <a:p>
            <a:r>
              <a:rPr lang="cs-CZ" sz="2000" dirty="0" smtClean="0">
                <a:latin typeface="Calibri" pitchFamily="34" charset="0"/>
              </a:rPr>
              <a:t>= </a:t>
            </a:r>
            <a:r>
              <a:rPr lang="cs-CZ" sz="2000" b="1" dirty="0" smtClean="0">
                <a:latin typeface="Calibri" pitchFamily="34" charset="0"/>
              </a:rPr>
              <a:t>PROHRA </a:t>
            </a:r>
            <a:endParaRPr lang="cs-CZ" sz="2000" b="1" dirty="0">
              <a:latin typeface="Calibri" pitchFamily="34" charset="0"/>
            </a:endParaRPr>
          </a:p>
        </p:txBody>
      </p:sp>
      <p:sp>
        <p:nvSpPr>
          <p:cNvPr id="16" name="Šipka nahoru 15"/>
          <p:cNvSpPr/>
          <p:nvPr/>
        </p:nvSpPr>
        <p:spPr>
          <a:xfrm>
            <a:off x="3857620" y="3929066"/>
            <a:ext cx="285752" cy="714380"/>
          </a:xfrm>
          <a:prstGeom prst="up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Šipka nahoru 16"/>
          <p:cNvSpPr/>
          <p:nvPr/>
        </p:nvSpPr>
        <p:spPr>
          <a:xfrm>
            <a:off x="6715140" y="3929066"/>
            <a:ext cx="285752" cy="714380"/>
          </a:xfrm>
          <a:prstGeom prst="up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-625430" y="425215"/>
            <a:ext cx="5442516" cy="646331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Možnosti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intervence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Obdélník 20"/>
          <p:cNvSpPr/>
          <p:nvPr/>
        </p:nvSpPr>
        <p:spPr>
          <a:xfrm>
            <a:off x="4083113" y="6302727"/>
            <a:ext cx="504211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Vincent JL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al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., </a:t>
            </a:r>
            <a:r>
              <a:rPr lang="cs-CZ" sz="1600" i="1" dirty="0" err="1" smtClean="0">
                <a:latin typeface="Arial" pitchFamily="34" charset="0"/>
                <a:cs typeface="Arial" pitchFamily="34" charset="0"/>
              </a:rPr>
              <a:t>Crit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 Care Med  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2005; 33:2266-77</a:t>
            </a:r>
          </a:p>
          <a:p>
            <a:pPr>
              <a:lnSpc>
                <a:spcPct val="30000"/>
              </a:lnSpc>
            </a:pPr>
            <a:r>
              <a:rPr lang="cs-CZ" sz="1600" dirty="0" smtClean="0">
                <a:latin typeface="Arial" pitchFamily="34" charset="0"/>
                <a:cs typeface="Arial" pitchFamily="34" charset="0"/>
              </a:rPr>
              <a:t> </a:t>
            </a:r>
          </a:p>
        </p:txBody>
      </p:sp>
      <p:sp>
        <p:nvSpPr>
          <p:cNvPr id="22" name="TextovéPole 21"/>
          <p:cNvSpPr txBox="1"/>
          <p:nvPr/>
        </p:nvSpPr>
        <p:spPr>
          <a:xfrm>
            <a:off x="4071943" y="5722040"/>
            <a:ext cx="49776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Abraham E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al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., 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N </a:t>
            </a:r>
            <a:r>
              <a:rPr lang="cs-CZ" sz="1600" i="1" dirty="0" err="1" smtClean="0">
                <a:latin typeface="Arial" pitchFamily="34" charset="0"/>
                <a:cs typeface="Arial" pitchFamily="34" charset="0"/>
              </a:rPr>
              <a:t>Engl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 J Med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2005., 353:1332-41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ovéPole 22"/>
          <p:cNvSpPr txBox="1"/>
          <p:nvPr/>
        </p:nvSpPr>
        <p:spPr>
          <a:xfrm>
            <a:off x="4071934" y="6010640"/>
            <a:ext cx="4899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Bernard G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et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al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, 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N </a:t>
            </a:r>
            <a:r>
              <a:rPr lang="cs-CZ" sz="1600" i="1" dirty="0" err="1" smtClean="0">
                <a:latin typeface="Arial" pitchFamily="34" charset="0"/>
                <a:cs typeface="Arial" pitchFamily="34" charset="0"/>
              </a:rPr>
              <a:t>Engl</a:t>
            </a:r>
            <a:r>
              <a:rPr lang="cs-CZ" sz="1600" i="1" dirty="0" smtClean="0">
                <a:latin typeface="Arial" pitchFamily="34" charset="0"/>
                <a:cs typeface="Arial" pitchFamily="34" charset="0"/>
              </a:rPr>
              <a:t> J Med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2001.,344:699-708</a:t>
            </a:r>
            <a:endParaRPr lang="cs-CZ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283750" y="1928802"/>
            <a:ext cx="7510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err="1" smtClean="0">
                <a:latin typeface="Calibri" pitchFamily="34" charset="0"/>
              </a:rPr>
              <a:t>Local</a:t>
            </a:r>
            <a:r>
              <a:rPr lang="cs-CZ" sz="2000" dirty="0" smtClean="0">
                <a:latin typeface="Calibri" pitchFamily="34" charset="0"/>
              </a:rPr>
              <a:t>       </a:t>
            </a:r>
            <a:r>
              <a:rPr lang="cs-CZ" sz="2000" dirty="0" err="1" smtClean="0">
                <a:latin typeface="Calibri" pitchFamily="34" charset="0"/>
              </a:rPr>
              <a:t>Makrocirkul</a:t>
            </a:r>
            <a:r>
              <a:rPr lang="cs-CZ" sz="2000" b="1" dirty="0" smtClean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cs-CZ" sz="2000" dirty="0" smtClean="0">
                <a:latin typeface="Calibri" pitchFamily="34" charset="0"/>
              </a:rPr>
              <a:t>           </a:t>
            </a:r>
            <a:r>
              <a:rPr lang="cs-CZ" sz="2000" b="1" dirty="0" err="1" smtClean="0">
                <a:solidFill>
                  <a:srgbClr val="006600"/>
                </a:solidFill>
                <a:latin typeface="Calibri" pitchFamily="34" charset="0"/>
              </a:rPr>
              <a:t>Mikrocirkul</a:t>
            </a:r>
            <a:r>
              <a:rPr lang="cs-CZ" sz="2000" b="1" dirty="0" smtClean="0">
                <a:solidFill>
                  <a:srgbClr val="006600"/>
                </a:solidFill>
                <a:latin typeface="Calibri" pitchFamily="34" charset="0"/>
              </a:rPr>
              <a:t>  </a:t>
            </a:r>
            <a:r>
              <a:rPr lang="cs-CZ" sz="2000" dirty="0" smtClean="0">
                <a:latin typeface="Calibri" pitchFamily="34" charset="0"/>
              </a:rPr>
              <a:t>                              Mitochondrie</a:t>
            </a:r>
            <a:endParaRPr lang="cs-CZ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Popisek se šipkou doprava 4"/>
          <p:cNvSpPr/>
          <p:nvPr/>
        </p:nvSpPr>
        <p:spPr>
          <a:xfrm>
            <a:off x="428596" y="2500306"/>
            <a:ext cx="714380" cy="1071570"/>
          </a:xfrm>
          <a:prstGeom prst="rightArrowCallou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800" b="1" dirty="0">
              <a:solidFill>
                <a:schemeClr val="tx1"/>
              </a:solidFill>
            </a:endParaRPr>
          </a:p>
        </p:txBody>
      </p:sp>
      <p:sp>
        <p:nvSpPr>
          <p:cNvPr id="6" name="Popisek se šipkou doprava 5"/>
          <p:cNvSpPr/>
          <p:nvPr/>
        </p:nvSpPr>
        <p:spPr>
          <a:xfrm>
            <a:off x="3214678" y="2500306"/>
            <a:ext cx="2857520" cy="1071570"/>
          </a:xfrm>
          <a:prstGeom prst="rightArrowCallout">
            <a:avLst/>
          </a:prstGeom>
          <a:solidFill>
            <a:srgbClr val="00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6  - 24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Popisek se šipkou doprava 6"/>
          <p:cNvSpPr/>
          <p:nvPr/>
        </p:nvSpPr>
        <p:spPr>
          <a:xfrm>
            <a:off x="1285852" y="2500306"/>
            <a:ext cx="1785950" cy="1071570"/>
          </a:xfrm>
          <a:prstGeom prst="rightArrowCallou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0 - 6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" name="Pětiúhelník 7"/>
          <p:cNvSpPr/>
          <p:nvPr/>
        </p:nvSpPr>
        <p:spPr>
          <a:xfrm>
            <a:off x="6203596" y="2500306"/>
            <a:ext cx="2071702" cy="1071570"/>
          </a:xfrm>
          <a:prstGeom prst="homePlate">
            <a:avLst/>
          </a:prstGeom>
          <a:solidFill>
            <a:srgbClr val="66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od 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0" name="Přímá spojovací čára 9"/>
          <p:cNvCxnSpPr/>
          <p:nvPr/>
        </p:nvCxnSpPr>
        <p:spPr>
          <a:xfrm>
            <a:off x="8686800" y="207167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-625430" y="425215"/>
            <a:ext cx="5442516" cy="646331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Možnosti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intervence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283750" y="1928802"/>
            <a:ext cx="7510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err="1" smtClean="0">
                <a:latin typeface="Calibri" pitchFamily="34" charset="0"/>
              </a:rPr>
              <a:t>Local</a:t>
            </a:r>
            <a:r>
              <a:rPr lang="cs-CZ" sz="2000" dirty="0" smtClean="0">
                <a:latin typeface="Calibri" pitchFamily="34" charset="0"/>
              </a:rPr>
              <a:t>       </a:t>
            </a:r>
            <a:r>
              <a:rPr lang="cs-CZ" sz="2000" dirty="0" err="1" smtClean="0">
                <a:latin typeface="Calibri" pitchFamily="34" charset="0"/>
              </a:rPr>
              <a:t>Makrocirkul</a:t>
            </a:r>
            <a:r>
              <a:rPr lang="cs-CZ" sz="2000" b="1" dirty="0" smtClean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cs-CZ" sz="2000" dirty="0" smtClean="0">
                <a:latin typeface="Calibri" pitchFamily="34" charset="0"/>
              </a:rPr>
              <a:t>           </a:t>
            </a:r>
            <a:r>
              <a:rPr lang="cs-CZ" sz="2000" dirty="0" err="1" smtClean="0">
                <a:latin typeface="Calibri" pitchFamily="34" charset="0"/>
              </a:rPr>
              <a:t>Mikrocirkul</a:t>
            </a:r>
            <a:r>
              <a:rPr lang="cs-CZ" sz="2000" dirty="0" smtClean="0">
                <a:latin typeface="Calibri" pitchFamily="34" charset="0"/>
              </a:rPr>
              <a:t> </a:t>
            </a:r>
            <a:r>
              <a:rPr lang="cs-CZ" sz="2000" dirty="0" smtClean="0">
                <a:solidFill>
                  <a:srgbClr val="000066"/>
                </a:solidFill>
                <a:latin typeface="Calibri" pitchFamily="34" charset="0"/>
              </a:rPr>
              <a:t> </a:t>
            </a:r>
            <a:r>
              <a:rPr lang="cs-CZ" sz="2000" dirty="0" smtClean="0">
                <a:latin typeface="Calibri" pitchFamily="34" charset="0"/>
              </a:rPr>
              <a:t>                              </a:t>
            </a:r>
            <a:r>
              <a:rPr lang="cs-CZ" sz="2000" b="1" dirty="0" smtClean="0">
                <a:solidFill>
                  <a:srgbClr val="006600"/>
                </a:solidFill>
                <a:latin typeface="Calibri" pitchFamily="34" charset="0"/>
              </a:rPr>
              <a:t>Mitochondrie</a:t>
            </a:r>
            <a:endParaRPr lang="cs-CZ" sz="2000" b="1" dirty="0">
              <a:solidFill>
                <a:srgbClr val="006600"/>
              </a:solidFill>
              <a:latin typeface="Calibri" pitchFamily="34" charset="0"/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6715140" y="5039037"/>
            <a:ext cx="470000" cy="830997"/>
          </a:xfrm>
          <a:prstGeom prst="rect">
            <a:avLst/>
          </a:prstGeom>
          <a:solidFill>
            <a:srgbClr val="006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?</a:t>
            </a:r>
            <a:endParaRPr lang="cs-CZ" sz="4800" b="1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6" name="Šipka nahoru 25"/>
          <p:cNvSpPr/>
          <p:nvPr/>
        </p:nvSpPr>
        <p:spPr>
          <a:xfrm>
            <a:off x="6786578" y="3929066"/>
            <a:ext cx="285752" cy="928694"/>
          </a:xfrm>
          <a:prstGeom prst="up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Popisek se šipkou doprava 4"/>
          <p:cNvSpPr/>
          <p:nvPr/>
        </p:nvSpPr>
        <p:spPr>
          <a:xfrm>
            <a:off x="428596" y="2500306"/>
            <a:ext cx="714380" cy="1071570"/>
          </a:xfrm>
          <a:prstGeom prst="rightArrowCallou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800" b="1" dirty="0">
              <a:solidFill>
                <a:schemeClr val="tx1"/>
              </a:solidFill>
            </a:endParaRPr>
          </a:p>
        </p:txBody>
      </p:sp>
      <p:sp>
        <p:nvSpPr>
          <p:cNvPr id="6" name="Popisek se šipkou doprava 5"/>
          <p:cNvSpPr/>
          <p:nvPr/>
        </p:nvSpPr>
        <p:spPr>
          <a:xfrm>
            <a:off x="3214678" y="2500306"/>
            <a:ext cx="2857520" cy="1071570"/>
          </a:xfrm>
          <a:prstGeom prst="rightArrowCallout">
            <a:avLst/>
          </a:prstGeom>
          <a:solidFill>
            <a:srgbClr val="00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6  - 24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Popisek se šipkou doprava 6"/>
          <p:cNvSpPr/>
          <p:nvPr/>
        </p:nvSpPr>
        <p:spPr>
          <a:xfrm>
            <a:off x="1285852" y="2500306"/>
            <a:ext cx="1785950" cy="1071570"/>
          </a:xfrm>
          <a:prstGeom prst="rightArrowCallou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0 - 6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" name="Pětiúhelník 7"/>
          <p:cNvSpPr/>
          <p:nvPr/>
        </p:nvSpPr>
        <p:spPr>
          <a:xfrm>
            <a:off x="6203596" y="2500306"/>
            <a:ext cx="2071702" cy="1071570"/>
          </a:xfrm>
          <a:prstGeom prst="homePlate">
            <a:avLst/>
          </a:prstGeom>
          <a:solidFill>
            <a:srgbClr val="66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bg1"/>
                </a:solidFill>
                <a:latin typeface="Calibri" pitchFamily="34" charset="0"/>
              </a:rPr>
              <a:t>od  24 h</a:t>
            </a:r>
            <a:endParaRPr lang="cs-CZ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0" name="Přímá spojovací čára 9"/>
          <p:cNvCxnSpPr/>
          <p:nvPr/>
        </p:nvCxnSpPr>
        <p:spPr>
          <a:xfrm>
            <a:off x="8686800" y="207167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-625430" y="425215"/>
            <a:ext cx="5442516" cy="646331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Možnosti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intervence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283750" y="1928802"/>
            <a:ext cx="7510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err="1" smtClean="0">
                <a:latin typeface="Calibri" pitchFamily="34" charset="0"/>
              </a:rPr>
              <a:t>Local</a:t>
            </a:r>
            <a:r>
              <a:rPr lang="cs-CZ" sz="2000" dirty="0" smtClean="0">
                <a:latin typeface="Calibri" pitchFamily="34" charset="0"/>
              </a:rPr>
              <a:t>       </a:t>
            </a:r>
            <a:r>
              <a:rPr lang="cs-CZ" sz="2000" dirty="0" err="1" smtClean="0">
                <a:latin typeface="Calibri" pitchFamily="34" charset="0"/>
              </a:rPr>
              <a:t>Makrocirkul</a:t>
            </a:r>
            <a:r>
              <a:rPr lang="cs-CZ" sz="2000" b="1" dirty="0" smtClean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cs-CZ" sz="2000" dirty="0" smtClean="0">
                <a:latin typeface="Calibri" pitchFamily="34" charset="0"/>
              </a:rPr>
              <a:t>           </a:t>
            </a:r>
            <a:r>
              <a:rPr lang="cs-CZ" sz="2000" dirty="0" err="1" smtClean="0">
                <a:latin typeface="Calibri" pitchFamily="34" charset="0"/>
              </a:rPr>
              <a:t>Mikrocirkul</a:t>
            </a:r>
            <a:r>
              <a:rPr lang="cs-CZ" sz="2000" dirty="0" smtClean="0">
                <a:latin typeface="Calibri" pitchFamily="34" charset="0"/>
              </a:rPr>
              <a:t> </a:t>
            </a:r>
            <a:r>
              <a:rPr lang="cs-CZ" sz="2000" dirty="0" smtClean="0">
                <a:solidFill>
                  <a:srgbClr val="000066"/>
                </a:solidFill>
                <a:latin typeface="Calibri" pitchFamily="34" charset="0"/>
              </a:rPr>
              <a:t> </a:t>
            </a:r>
            <a:r>
              <a:rPr lang="cs-CZ" sz="2000" dirty="0" smtClean="0">
                <a:latin typeface="Calibri" pitchFamily="34" charset="0"/>
              </a:rPr>
              <a:t>                              </a:t>
            </a:r>
            <a:r>
              <a:rPr lang="cs-CZ" sz="2000" b="1" dirty="0" smtClean="0">
                <a:solidFill>
                  <a:srgbClr val="006600"/>
                </a:solidFill>
                <a:latin typeface="Calibri" pitchFamily="34" charset="0"/>
              </a:rPr>
              <a:t>Mitochondrie</a:t>
            </a:r>
            <a:endParaRPr lang="cs-CZ" sz="2000" b="1" dirty="0">
              <a:solidFill>
                <a:srgbClr val="006600"/>
              </a:solidFill>
              <a:latin typeface="Calibri" pitchFamily="34" charset="0"/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6715140" y="5039037"/>
            <a:ext cx="470000" cy="830997"/>
          </a:xfrm>
          <a:prstGeom prst="rect">
            <a:avLst/>
          </a:prstGeom>
          <a:solidFill>
            <a:srgbClr val="006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?</a:t>
            </a:r>
            <a:endParaRPr lang="cs-CZ" sz="4800" b="1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6" name="Šipka nahoru 25"/>
          <p:cNvSpPr/>
          <p:nvPr/>
        </p:nvSpPr>
        <p:spPr>
          <a:xfrm>
            <a:off x="6786578" y="3929066"/>
            <a:ext cx="285752" cy="928694"/>
          </a:xfrm>
          <a:prstGeom prst="up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TextovéPole 26"/>
          <p:cNvSpPr txBox="1"/>
          <p:nvPr/>
        </p:nvSpPr>
        <p:spPr>
          <a:xfrm>
            <a:off x="500034" y="4394965"/>
            <a:ext cx="396615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00" dirty="0" smtClean="0">
                <a:latin typeface="Arial" pitchFamily="34" charset="0"/>
                <a:cs typeface="Arial" pitchFamily="34" charset="0"/>
              </a:rPr>
              <a:t>- souvislost s elevací HMGB-1</a:t>
            </a:r>
            <a:endParaRPr lang="cs-CZ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ovéPole 27"/>
          <p:cNvSpPr txBox="1"/>
          <p:nvPr/>
        </p:nvSpPr>
        <p:spPr>
          <a:xfrm>
            <a:off x="500034" y="4821334"/>
            <a:ext cx="553388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cs-CZ" sz="2200" dirty="0" smtClean="0">
                <a:latin typeface="Arial" pitchFamily="34" charset="0"/>
                <a:cs typeface="Arial" pitchFamily="34" charset="0"/>
              </a:rPr>
              <a:t> v experimentu efektivní:  ETYLPYRUVÁT</a:t>
            </a:r>
          </a:p>
          <a:p>
            <a:r>
              <a:rPr lang="cs-CZ" sz="2200" dirty="0" smtClean="0">
                <a:latin typeface="Arial" pitchFamily="34" charset="0"/>
                <a:cs typeface="Arial" pitchFamily="34" charset="0"/>
              </a:rPr>
              <a:t>                                          NIKOTIN</a:t>
            </a:r>
          </a:p>
          <a:p>
            <a:r>
              <a:rPr lang="cs-CZ" sz="2200" dirty="0" smtClean="0">
                <a:latin typeface="Arial" pitchFamily="34" charset="0"/>
                <a:cs typeface="Arial" pitchFamily="34" charset="0"/>
              </a:rPr>
              <a:t>                                          GREEN TEA </a:t>
            </a:r>
            <a:endParaRPr lang="cs-CZ" sz="2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3" name="Obdélník 2"/>
          <p:cNvSpPr/>
          <p:nvPr/>
        </p:nvSpPr>
        <p:spPr>
          <a:xfrm>
            <a:off x="571472" y="2055018"/>
            <a:ext cx="61436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  <a:latin typeface="Verdana" pitchFamily="34" charset="0"/>
                <a:cs typeface="Times New Roman" pitchFamily="18" charset="0"/>
              </a:rPr>
              <a:t>More tea for septic </a:t>
            </a:r>
            <a:r>
              <a:rPr lang="en-US" sz="2800" b="1" dirty="0" smtClean="0">
                <a:solidFill>
                  <a:srgbClr val="008000"/>
                </a:solidFill>
                <a:latin typeface="Verdana" pitchFamily="34" charset="0"/>
                <a:cs typeface="Times New Roman" pitchFamily="18" charset="0"/>
              </a:rPr>
              <a:t>patients?</a:t>
            </a:r>
            <a:endParaRPr lang="cs-CZ" dirty="0" smtClean="0">
              <a:solidFill>
                <a:srgbClr val="008000"/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3262304"/>
            <a:ext cx="3524258" cy="352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bdélník 4"/>
          <p:cNvSpPr/>
          <p:nvPr/>
        </p:nvSpPr>
        <p:spPr>
          <a:xfrm>
            <a:off x="586220" y="2643182"/>
            <a:ext cx="7072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smtClean="0">
                <a:latin typeface="Verdana" pitchFamily="34" charset="0"/>
                <a:cs typeface="Times New Roman" pitchFamily="18" charset="0"/>
              </a:rPr>
              <a:t>Green tea may reduce </a:t>
            </a:r>
            <a:r>
              <a:rPr lang="en-US" sz="1800" dirty="0" err="1" smtClean="0">
                <a:latin typeface="Verdana" pitchFamily="34" charset="0"/>
                <a:cs typeface="Times New Roman" pitchFamily="18" charset="0"/>
              </a:rPr>
              <a:t>endotoxin</a:t>
            </a:r>
            <a:r>
              <a:rPr lang="cs-CZ" sz="1800" dirty="0" smtClean="0">
                <a:latin typeface="Verdana" pitchFamily="34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Verdana" pitchFamily="34" charset="0"/>
                <a:cs typeface="Times New Roman" pitchFamily="18" charset="0"/>
              </a:rPr>
              <a:t>induced</a:t>
            </a:r>
            <a:r>
              <a:rPr lang="cs-CZ" sz="1800" dirty="0" smtClean="0">
                <a:latin typeface="Verdana" pitchFamily="34" charset="0"/>
                <a:cs typeface="Times New Roman" pitchFamily="18" charset="0"/>
              </a:rPr>
              <a:t> r</a:t>
            </a:r>
            <a:r>
              <a:rPr lang="en-US" sz="1800" dirty="0" err="1" smtClean="0">
                <a:latin typeface="Verdana" pitchFamily="34" charset="0"/>
                <a:cs typeface="Times New Roman" pitchFamily="18" charset="0"/>
              </a:rPr>
              <a:t>elease</a:t>
            </a:r>
            <a:r>
              <a:rPr lang="en-US" sz="1800" dirty="0" smtClean="0">
                <a:latin typeface="Verdana" pitchFamily="34" charset="0"/>
                <a:cs typeface="Times New Roman" pitchFamily="18" charset="0"/>
              </a:rPr>
              <a:t> of high mobility group box 1 (HMGB1) and other</a:t>
            </a:r>
            <a:r>
              <a:rPr lang="cs-CZ" sz="1800" dirty="0" smtClean="0">
                <a:latin typeface="Verdana" pitchFamily="34" charset="0"/>
                <a:cs typeface="Times New Roman" pitchFamily="18" charset="0"/>
              </a:rPr>
              <a:t> pro-</a:t>
            </a:r>
            <a:r>
              <a:rPr lang="cs-CZ" sz="1800" dirty="0" err="1" smtClean="0">
                <a:latin typeface="Verdana" pitchFamily="34" charset="0"/>
                <a:cs typeface="Times New Roman" pitchFamily="18" charset="0"/>
              </a:rPr>
              <a:t>inflammatory</a:t>
            </a:r>
            <a:r>
              <a:rPr lang="cs-CZ" sz="1800" dirty="0" smtClean="0">
                <a:latin typeface="Verdana" pitchFamily="34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Verdana" pitchFamily="34" charset="0"/>
                <a:cs typeface="Times New Roman" pitchFamily="18" charset="0"/>
              </a:rPr>
              <a:t>cytokines</a:t>
            </a:r>
            <a:r>
              <a:rPr lang="cs-CZ" sz="1800" dirty="0" smtClean="0">
                <a:latin typeface="Verdana" pitchFamily="34" charset="0"/>
                <a:cs typeface="Times New Roman" pitchFamily="18" charset="0"/>
              </a:rPr>
              <a:t>.</a:t>
            </a:r>
            <a:endParaRPr lang="cs-CZ" sz="1800" dirty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571472" y="3643314"/>
            <a:ext cx="53991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sz="1800" dirty="0" err="1" smtClean="0">
                <a:latin typeface="Verdana" pitchFamily="34" charset="0"/>
              </a:rPr>
              <a:t>Chen</a:t>
            </a:r>
            <a:r>
              <a:rPr lang="cs-CZ" sz="1800" dirty="0" smtClean="0">
                <a:latin typeface="Verdana" pitchFamily="34" charset="0"/>
              </a:rPr>
              <a:t> X </a:t>
            </a:r>
            <a:r>
              <a:rPr lang="cs-CZ" sz="1800" dirty="0" err="1" smtClean="0">
                <a:latin typeface="Verdana" pitchFamily="34" charset="0"/>
              </a:rPr>
              <a:t>et</a:t>
            </a:r>
            <a:r>
              <a:rPr lang="cs-CZ" sz="1800" dirty="0" smtClean="0">
                <a:latin typeface="Verdana" pitchFamily="34" charset="0"/>
              </a:rPr>
              <a:t> </a:t>
            </a:r>
            <a:r>
              <a:rPr lang="cs-CZ" sz="1800" dirty="0" err="1">
                <a:latin typeface="Verdana" pitchFamily="34" charset="0"/>
              </a:rPr>
              <a:t>al</a:t>
            </a:r>
            <a:r>
              <a:rPr lang="cs-CZ" sz="1800" dirty="0">
                <a:latin typeface="Verdana" pitchFamily="34" charset="0"/>
              </a:rPr>
              <a:t>., </a:t>
            </a:r>
            <a:r>
              <a:rPr lang="cs-CZ" sz="1800" i="1" dirty="0">
                <a:latin typeface="Verdana" pitchFamily="34" charset="0"/>
              </a:rPr>
              <a:t>Med </a:t>
            </a:r>
            <a:r>
              <a:rPr lang="cs-CZ" sz="1800" i="1" dirty="0" err="1">
                <a:latin typeface="Verdana" pitchFamily="34" charset="0"/>
              </a:rPr>
              <a:t>Hypotheses</a:t>
            </a:r>
            <a:r>
              <a:rPr lang="cs-CZ" sz="1800" i="1" dirty="0">
                <a:latin typeface="Verdana" pitchFamily="34" charset="0"/>
              </a:rPr>
              <a:t>. </a:t>
            </a:r>
            <a:r>
              <a:rPr lang="cs-CZ" sz="1800" dirty="0">
                <a:latin typeface="Verdana" pitchFamily="34" charset="0"/>
              </a:rPr>
              <a:t>2006 ; </a:t>
            </a:r>
            <a:endParaRPr lang="cs-CZ" sz="1800" dirty="0" smtClean="0">
              <a:latin typeface="Verdana" pitchFamily="34" charset="0"/>
            </a:endParaRPr>
          </a:p>
          <a:p>
            <a:r>
              <a:rPr lang="cs-CZ" sz="1800" dirty="0" smtClean="0">
                <a:latin typeface="Verdana" pitchFamily="34" charset="0"/>
              </a:rPr>
              <a:t>66: 660–663</a:t>
            </a:r>
            <a:endParaRPr lang="cs-CZ" sz="1800" dirty="0">
              <a:latin typeface="Verdana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-357222" y="425215"/>
            <a:ext cx="4185761" cy="646331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More green </a:t>
            </a:r>
            <a:r>
              <a:rPr lang="cs-CZ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tea</a:t>
            </a:r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…</a:t>
            </a:r>
            <a:endParaRPr lang="cs-CZ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-285784" y="425215"/>
            <a:ext cx="4211409" cy="64633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 NÁS TRÁPÍ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5" name="Obdélník 4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357290" y="1851025"/>
            <a:ext cx="30812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cs-CZ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Dnešní letalita …</a:t>
            </a:r>
            <a:endParaRPr lang="cs-CZ" sz="28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pic>
        <p:nvPicPr>
          <p:cNvPr id="8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3811588"/>
            <a:ext cx="32766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320715" y="2566096"/>
            <a:ext cx="53944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3200" dirty="0" smtClean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„Severe </a:t>
            </a:r>
            <a:r>
              <a:rPr lang="cs-CZ" sz="3200" dirty="0" err="1" smtClean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sepsis</a:t>
            </a:r>
            <a:r>
              <a:rPr lang="cs-CZ" sz="3200" dirty="0" smtClean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“	</a:t>
            </a:r>
            <a:r>
              <a:rPr lang="cs-CZ" sz="32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&gt; 30%</a:t>
            </a:r>
            <a:r>
              <a:rPr lang="cs-CZ" sz="3200" dirty="0" smtClean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 </a:t>
            </a:r>
          </a:p>
          <a:p>
            <a:r>
              <a:rPr lang="cs-CZ" sz="3200" dirty="0" smtClean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„</a:t>
            </a:r>
            <a:r>
              <a:rPr lang="cs-CZ" sz="3200" dirty="0" err="1" smtClean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Septic</a:t>
            </a:r>
            <a:r>
              <a:rPr lang="cs-CZ" sz="3200" dirty="0" smtClean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 </a:t>
            </a:r>
            <a:r>
              <a:rPr lang="cs-CZ" sz="3200" dirty="0" err="1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shock</a:t>
            </a:r>
            <a:r>
              <a:rPr lang="cs-CZ" sz="3200" dirty="0" smtClean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“		</a:t>
            </a:r>
            <a:r>
              <a:rPr lang="cs-CZ" sz="32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&gt; </a:t>
            </a:r>
            <a:r>
              <a:rPr lang="cs-CZ" sz="3200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50%</a:t>
            </a:r>
            <a:r>
              <a:rPr lang="cs-CZ" sz="3200" dirty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   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ovéPole 10"/>
          <p:cNvSpPr txBox="1"/>
          <p:nvPr/>
        </p:nvSpPr>
        <p:spPr>
          <a:xfrm>
            <a:off x="4786314" y="905516"/>
            <a:ext cx="2805576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Epidemiologie </a:t>
            </a:r>
            <a:endParaRPr lang="cs-CZ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-285784" y="425215"/>
            <a:ext cx="4211409" cy="64633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 NÁS TRÁPÍ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5" name="Obdélník 4"/>
          <p:cNvSpPr/>
          <p:nvPr/>
        </p:nvSpPr>
        <p:spPr>
          <a:xfrm>
            <a:off x="1928794" y="6000768"/>
            <a:ext cx="914400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3714744" y="5715016"/>
            <a:ext cx="107157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4643438" y="5715016"/>
            <a:ext cx="914400" cy="652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5214942" y="5643578"/>
            <a:ext cx="71438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357290" y="1851025"/>
            <a:ext cx="30812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cs-CZ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Dnešní letalita …</a:t>
            </a:r>
            <a:endParaRPr lang="cs-CZ" sz="28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pic>
        <p:nvPicPr>
          <p:cNvPr id="12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3811588"/>
            <a:ext cx="32766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320715" y="2566096"/>
            <a:ext cx="53944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3200" dirty="0" smtClean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„Severe </a:t>
            </a:r>
            <a:r>
              <a:rPr lang="cs-CZ" sz="3200" dirty="0" err="1" smtClean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sepsis</a:t>
            </a:r>
            <a:r>
              <a:rPr lang="cs-CZ" sz="3200" dirty="0" smtClean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“	</a:t>
            </a:r>
            <a:r>
              <a:rPr lang="cs-CZ" sz="32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&gt; 30%</a:t>
            </a:r>
            <a:r>
              <a:rPr lang="cs-CZ" sz="3200" dirty="0" smtClean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 </a:t>
            </a:r>
          </a:p>
          <a:p>
            <a:r>
              <a:rPr lang="cs-CZ" sz="3200" dirty="0" smtClean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„</a:t>
            </a:r>
            <a:r>
              <a:rPr lang="cs-CZ" sz="3200" dirty="0" err="1" smtClean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Septic</a:t>
            </a:r>
            <a:r>
              <a:rPr lang="cs-CZ" sz="3200" dirty="0" smtClean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 </a:t>
            </a:r>
            <a:r>
              <a:rPr lang="cs-CZ" sz="3200" dirty="0" err="1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shock</a:t>
            </a:r>
            <a:r>
              <a:rPr lang="cs-CZ" sz="3200" dirty="0" smtClean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“		</a:t>
            </a:r>
            <a:r>
              <a:rPr lang="cs-CZ" sz="32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&gt; </a:t>
            </a:r>
            <a:r>
              <a:rPr lang="cs-CZ" sz="3200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50%</a:t>
            </a:r>
            <a:r>
              <a:rPr lang="cs-CZ" sz="3200" dirty="0">
                <a:solidFill>
                  <a:srgbClr val="4A4A7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bertus Medium" pitchFamily="34" charset="0"/>
              </a:rPr>
              <a:t>   </a:t>
            </a:r>
          </a:p>
        </p:txBody>
      </p:sp>
      <p:pic>
        <p:nvPicPr>
          <p:cNvPr id="14" name="Picture 8" descr="http://images.google.com/images?q=tbn:NlAbKP3vDq0J:www.bama.co.uk/images/Switzerland%2520flag.gif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4648200"/>
            <a:ext cx="762000" cy="519113"/>
          </a:xfrm>
          <a:prstGeom prst="rect">
            <a:avLst/>
          </a:prstGeom>
          <a:noFill/>
        </p:spPr>
      </p:pic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138238" y="4581525"/>
            <a:ext cx="39512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800" b="1">
                <a:latin typeface="Tahoma" pitchFamily="34" charset="0"/>
              </a:rPr>
              <a:t>Schmid A. et al.,</a:t>
            </a:r>
          </a:p>
          <a:p>
            <a:r>
              <a:rPr lang="cs-CZ" sz="1800" i="1">
                <a:latin typeface="Tahoma" pitchFamily="34" charset="0"/>
              </a:rPr>
              <a:t>SWISS MED WKLY</a:t>
            </a:r>
            <a:r>
              <a:rPr lang="cs-CZ" sz="1800">
                <a:latin typeface="Tahoma" pitchFamily="34" charset="0"/>
              </a:rPr>
              <a:t> </a:t>
            </a:r>
            <a:r>
              <a:rPr lang="cs-CZ" sz="1800" b="1">
                <a:solidFill>
                  <a:srgbClr val="CB4401"/>
                </a:solidFill>
                <a:latin typeface="Tahoma" pitchFamily="34" charset="0"/>
              </a:rPr>
              <a:t>2004</a:t>
            </a:r>
            <a:r>
              <a:rPr lang="cs-CZ" sz="1800">
                <a:latin typeface="Tahoma" pitchFamily="34" charset="0"/>
              </a:rPr>
              <a:t>;134:97-102</a:t>
            </a:r>
          </a:p>
        </p:txBody>
      </p:sp>
      <p:sp>
        <p:nvSpPr>
          <p:cNvPr id="16" name="AutoShape 10"/>
          <p:cNvSpPr>
            <a:spLocks noChangeArrowheads="1"/>
          </p:cNvSpPr>
          <p:nvPr/>
        </p:nvSpPr>
        <p:spPr bwMode="auto">
          <a:xfrm>
            <a:off x="5105400" y="4419600"/>
            <a:ext cx="1828800" cy="838200"/>
          </a:xfrm>
          <a:prstGeom prst="irregularSeal2">
            <a:avLst/>
          </a:prstGeom>
          <a:solidFill>
            <a:srgbClr val="CB4401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cs-CZ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49 %</a:t>
            </a:r>
            <a:endParaRPr lang="cs-CZ" sz="1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pic>
        <p:nvPicPr>
          <p:cNvPr id="17" name="Picture 11" descr="http://images.google.com/images?q=tbn:2sR97DT_mwQJ:www.appliedlanguage.com/flags_of_the_world/medium_flag_of_slovakia.gif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5486400"/>
            <a:ext cx="762000" cy="503238"/>
          </a:xfrm>
          <a:prstGeom prst="rect">
            <a:avLst/>
          </a:prstGeom>
          <a:noFill/>
          <a:effectLst>
            <a:outerShdw dist="28398" dir="3806097" algn="ctr" rotWithShape="0">
              <a:schemeClr val="tx1"/>
            </a:outerShdw>
          </a:effectLst>
        </p:spPr>
      </p:pic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1095375" y="5419725"/>
            <a:ext cx="297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800" b="1">
                <a:latin typeface="Tahoma" pitchFamily="34" charset="0"/>
              </a:rPr>
              <a:t>Záhorec R. et al.,</a:t>
            </a:r>
          </a:p>
          <a:p>
            <a:r>
              <a:rPr lang="cs-CZ" sz="1800" i="1">
                <a:latin typeface="Tahoma" pitchFamily="34" charset="0"/>
              </a:rPr>
              <a:t>Infection</a:t>
            </a:r>
            <a:r>
              <a:rPr lang="cs-CZ" sz="1800">
                <a:latin typeface="Tahoma" pitchFamily="34" charset="0"/>
              </a:rPr>
              <a:t> </a:t>
            </a:r>
            <a:r>
              <a:rPr lang="cs-CZ" sz="1800" b="1">
                <a:solidFill>
                  <a:srgbClr val="CB4401"/>
                </a:solidFill>
                <a:latin typeface="Tahoma" pitchFamily="34" charset="0"/>
              </a:rPr>
              <a:t>2005</a:t>
            </a:r>
            <a:r>
              <a:rPr lang="cs-CZ" sz="1800">
                <a:latin typeface="Tahoma" pitchFamily="34" charset="0"/>
              </a:rPr>
              <a:t>;33:122-128</a:t>
            </a:r>
          </a:p>
        </p:txBody>
      </p:sp>
      <p:sp>
        <p:nvSpPr>
          <p:cNvPr id="19" name="AutoShape 13"/>
          <p:cNvSpPr>
            <a:spLocks noChangeArrowheads="1"/>
          </p:cNvSpPr>
          <p:nvPr/>
        </p:nvSpPr>
        <p:spPr bwMode="auto">
          <a:xfrm>
            <a:off x="4191000" y="5410200"/>
            <a:ext cx="1828800" cy="838200"/>
          </a:xfrm>
          <a:prstGeom prst="irregularSeal2">
            <a:avLst/>
          </a:prstGeom>
          <a:solidFill>
            <a:srgbClr val="CB4401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cs-CZ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51 %</a:t>
            </a:r>
            <a:endParaRPr lang="cs-CZ" sz="1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ovéPole 20"/>
          <p:cNvSpPr txBox="1"/>
          <p:nvPr/>
        </p:nvSpPr>
        <p:spPr>
          <a:xfrm>
            <a:off x="4786314" y="905516"/>
            <a:ext cx="2805576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Epidemiologie </a:t>
            </a:r>
            <a:endParaRPr lang="cs-CZ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-285784" y="425215"/>
            <a:ext cx="4211409" cy="64633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 NÁS TRÁPÍ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4786314" y="905516"/>
            <a:ext cx="2805576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 Epidemiologie </a:t>
            </a:r>
            <a:endParaRPr lang="cs-CZ" sz="320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1928794" y="6000768"/>
            <a:ext cx="914400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3714744" y="5715016"/>
            <a:ext cx="107157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4643438" y="5715016"/>
            <a:ext cx="914400" cy="652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5214942" y="5643578"/>
            <a:ext cx="71438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4207372" y="900960"/>
            <a:ext cx="3365024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Úroveň povědomí </a:t>
            </a:r>
            <a:endParaRPr lang="cs-CZ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14800" y="0"/>
            <a:ext cx="3581400" cy="1219200"/>
          </a:xfrm>
          <a:prstGeom prst="rect">
            <a:avLst/>
          </a:prstGeom>
          <a:gradFill rotWithShape="0">
            <a:gsLst>
              <a:gs pos="0">
                <a:srgbClr val="5F5F5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4114800" cy="12192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-285784" y="425215"/>
            <a:ext cx="4211409" cy="64633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 NÁS TRÁPÍ </a:t>
            </a:r>
            <a:r>
              <a:rPr lang="cs-C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5" name="Obdélník 4"/>
          <p:cNvSpPr/>
          <p:nvPr/>
        </p:nvSpPr>
        <p:spPr>
          <a:xfrm>
            <a:off x="1928794" y="6000768"/>
            <a:ext cx="914400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2800344" y="5857892"/>
            <a:ext cx="91440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3714744" y="5715016"/>
            <a:ext cx="107157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4643438" y="5715016"/>
            <a:ext cx="914400" cy="652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5214942" y="5643578"/>
            <a:ext cx="714380" cy="72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857224" y="2143116"/>
          <a:ext cx="7262810" cy="4847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430641" y="1851025"/>
            <a:ext cx="59250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cs-CZ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… o čem se na                       mluví</a:t>
            </a:r>
            <a:endParaRPr lang="cs-CZ" sz="28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0628" y="1765510"/>
            <a:ext cx="1919280" cy="76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218" y="3349252"/>
            <a:ext cx="4500558" cy="30087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bevelB/>
            <a:contourClr>
              <a:srgbClr val="969696"/>
            </a:contourClr>
          </a:sp3d>
        </p:spPr>
      </p:pic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0" y="6583363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1200" dirty="0">
                <a:latin typeface="Tahoma" pitchFamily="34" charset="0"/>
              </a:rPr>
              <a:t>RK2008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85038" y="0"/>
            <a:ext cx="18589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ovéPole 15"/>
          <p:cNvSpPr txBox="1"/>
          <p:nvPr/>
        </p:nvSpPr>
        <p:spPr>
          <a:xfrm>
            <a:off x="4207372" y="900960"/>
            <a:ext cx="3365024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Úroveň povědomí </a:t>
            </a:r>
            <a:endParaRPr lang="cs-CZ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"/>
        </p:bldSub>
      </p:bldGraphic>
    </p:bld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2902</TotalTime>
  <Words>2177</Words>
  <Application>Microsoft PowerPoint</Application>
  <PresentationFormat>Předvádění na obrazovce (4:3)</PresentationFormat>
  <Paragraphs>512</Paragraphs>
  <Slides>56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56</vt:i4>
      </vt:variant>
    </vt:vector>
  </HeadingPairs>
  <TitlesOfParts>
    <vt:vector size="58" baseType="lpstr">
      <vt:lpstr>Default Design</vt:lpstr>
      <vt:lpstr>Graf</vt:lpstr>
      <vt:lpstr>Snímek 1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Snímek 23</vt:lpstr>
      <vt:lpstr>Snímek 24</vt:lpstr>
      <vt:lpstr>Snímek 25</vt:lpstr>
      <vt:lpstr>Snímek 26</vt:lpstr>
      <vt:lpstr>Snímek 27</vt:lpstr>
      <vt:lpstr>Snímek 28</vt:lpstr>
      <vt:lpstr>Snímek 29</vt:lpstr>
      <vt:lpstr>Snímek 30</vt:lpstr>
      <vt:lpstr>Snímek 31</vt:lpstr>
      <vt:lpstr>Snímek 32</vt:lpstr>
      <vt:lpstr>Snímek 33</vt:lpstr>
      <vt:lpstr>Snímek 34</vt:lpstr>
      <vt:lpstr>Snímek 35</vt:lpstr>
      <vt:lpstr>Snímek 36</vt:lpstr>
      <vt:lpstr>Snímek 37</vt:lpstr>
      <vt:lpstr>Snímek 38</vt:lpstr>
      <vt:lpstr>Snímek 39</vt:lpstr>
      <vt:lpstr>Snímek 40</vt:lpstr>
      <vt:lpstr>Snímek 41</vt:lpstr>
      <vt:lpstr>Snímek 42</vt:lpstr>
      <vt:lpstr>Snímek 43</vt:lpstr>
      <vt:lpstr>Snímek 44</vt:lpstr>
      <vt:lpstr>Snímek 45</vt:lpstr>
      <vt:lpstr>Snímek 46</vt:lpstr>
      <vt:lpstr>Snímek 47</vt:lpstr>
      <vt:lpstr>Snímek 48</vt:lpstr>
      <vt:lpstr>Snímek 49</vt:lpstr>
      <vt:lpstr>Snímek 50</vt:lpstr>
      <vt:lpstr>Snímek 51</vt:lpstr>
      <vt:lpstr>Snímek 52</vt:lpstr>
      <vt:lpstr>Snímek 53</vt:lpstr>
      <vt:lpstr>Snímek 54</vt:lpstr>
      <vt:lpstr>Snímek 55</vt:lpstr>
      <vt:lpstr>Snímek 56</vt:lpstr>
    </vt:vector>
  </TitlesOfParts>
  <Company>Fakultní nemocnice v Ostravě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Host</dc:creator>
  <cp:lastModifiedBy>Odbor Informatiky</cp:lastModifiedBy>
  <cp:revision>295</cp:revision>
  <dcterms:created xsi:type="dcterms:W3CDTF">2008-04-02T07:29:19Z</dcterms:created>
  <dcterms:modified xsi:type="dcterms:W3CDTF">2009-11-16T12:08:53Z</dcterms:modified>
</cp:coreProperties>
</file>